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65" r:id="rId4"/>
    <p:sldId id="257" r:id="rId5"/>
    <p:sldId id="262" r:id="rId6"/>
    <p:sldId id="266" r:id="rId7"/>
    <p:sldId id="267" r:id="rId8"/>
    <p:sldId id="260" r:id="rId9"/>
    <p:sldId id="263" r:id="rId10"/>
    <p:sldId id="269" r:id="rId11"/>
    <p:sldId id="268" r:id="rId12"/>
    <p:sldId id="259" r:id="rId13"/>
    <p:sldId id="261" r:id="rId14"/>
    <p:sldId id="270" r:id="rId15"/>
    <p:sldId id="271" r:id="rId16"/>
    <p:sldId id="280" r:id="rId17"/>
    <p:sldId id="281" r:id="rId18"/>
    <p:sldId id="283" r:id="rId19"/>
    <p:sldId id="264" r:id="rId20"/>
    <p:sldId id="273" r:id="rId21"/>
    <p:sldId id="274" r:id="rId22"/>
    <p:sldId id="282" r:id="rId23"/>
    <p:sldId id="277" r:id="rId24"/>
    <p:sldId id="278" r:id="rId25"/>
    <p:sldId id="275" r:id="rId26"/>
    <p:sldId id="276" r:id="rId2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1" autoAdjust="0"/>
    <p:restoredTop sz="94660"/>
  </p:normalViewPr>
  <p:slideViewPr>
    <p:cSldViewPr snapToGrid="0">
      <p:cViewPr varScale="1">
        <p:scale>
          <a:sx n="77" d="100"/>
          <a:sy n="77" d="100"/>
        </p:scale>
        <p:origin x="200"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3D3B16-328E-445C-8708-8D1A73B6263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2420CCA6-B804-4B12-9DBF-71817FA18F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B246A22-F864-4444-85DD-DEF0E61BE4FC}"/>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5" name="Tijdelijke aanduiding voor voettekst 4">
            <a:extLst>
              <a:ext uri="{FF2B5EF4-FFF2-40B4-BE49-F238E27FC236}">
                <a16:creationId xmlns:a16="http://schemas.microsoft.com/office/drawing/2014/main" id="{ACA2DCF8-E1C6-47A5-A2D5-399E873F033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2AE1976-D0C2-48C7-9F0B-DE71E6026D44}"/>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531632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947CAB-BE7C-49D1-B33C-A2E5B15073C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B4C5CB2-19C1-4599-A959-A406A4C77873}"/>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D72EB1E-A54F-42EE-9A08-58CE230855EB}"/>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5" name="Tijdelijke aanduiding voor voettekst 4">
            <a:extLst>
              <a:ext uri="{FF2B5EF4-FFF2-40B4-BE49-F238E27FC236}">
                <a16:creationId xmlns:a16="http://schemas.microsoft.com/office/drawing/2014/main" id="{236AF124-7879-47BC-A3D7-27AC3A482E0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D9495F2-BE26-4A04-BD9F-462F1CAF026C}"/>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1045847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6818C53-672D-4642-9A47-BE69358CB9C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498E3EF-9D50-421F-B1F8-72500600522F}"/>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6776FF1-8209-4B8E-9D15-CD7F720A6BDA}"/>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5" name="Tijdelijke aanduiding voor voettekst 4">
            <a:extLst>
              <a:ext uri="{FF2B5EF4-FFF2-40B4-BE49-F238E27FC236}">
                <a16:creationId xmlns:a16="http://schemas.microsoft.com/office/drawing/2014/main" id="{ED383676-ADC1-452D-81E4-EDB2C6D7D96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C017EB7-A103-44AE-9250-0AFCB844C444}"/>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2400073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45BF3F-7CC6-4A0B-8A3B-6565F3B9515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DFC54DD-9724-43F9-AD3F-3A56565B94B8}"/>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2CDCF29-980F-47D7-AECA-92F0727F0D7A}"/>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5" name="Tijdelijke aanduiding voor voettekst 4">
            <a:extLst>
              <a:ext uri="{FF2B5EF4-FFF2-40B4-BE49-F238E27FC236}">
                <a16:creationId xmlns:a16="http://schemas.microsoft.com/office/drawing/2014/main" id="{BDB5468B-079C-4466-BC78-EB2873B4257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45309AF-BBAC-475B-AEF8-D7DC486F68E4}"/>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242708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586BB9-D54C-47AA-9430-A06817C1A5D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C4AAD29-852D-410E-82C1-3E2B342EF5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55EFA3F3-E123-42DF-8C61-BC2425106FBE}"/>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5" name="Tijdelijke aanduiding voor voettekst 4">
            <a:extLst>
              <a:ext uri="{FF2B5EF4-FFF2-40B4-BE49-F238E27FC236}">
                <a16:creationId xmlns:a16="http://schemas.microsoft.com/office/drawing/2014/main" id="{AAE67ECC-3A11-4FE4-80ED-7E049A53F8A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936DD56-41C8-480A-96CB-5A9DFD667C29}"/>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346874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18CA06-6128-4F51-AAFF-47B6F885521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E2E2AF7-74EE-4760-BCAC-70BD21E15732}"/>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DEFF26E-1E5D-46D6-B065-C95E63DEA293}"/>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A84C8C64-67F4-40E9-87DB-595A74E29FAA}"/>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6" name="Tijdelijke aanduiding voor voettekst 5">
            <a:extLst>
              <a:ext uri="{FF2B5EF4-FFF2-40B4-BE49-F238E27FC236}">
                <a16:creationId xmlns:a16="http://schemas.microsoft.com/office/drawing/2014/main" id="{99C2622D-DFCD-44CC-987E-CCE9792CF4F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6102948-5E9B-4E63-8603-3EFA47DD7C51}"/>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1952238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34070B-7630-435C-A4E5-F55577D5E01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34830B-5119-455B-9F00-5F390850FF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A2C15F1E-9AC9-476F-9511-201CDDA5395E}"/>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3E30E2C-D8D4-4AF5-87DF-FFBC928D82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DAFB9E4C-9E69-4071-A4FD-2C8B09A4F2BF}"/>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E322E57-278E-4A6B-B21B-A687EEF8374D}"/>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8" name="Tijdelijke aanduiding voor voettekst 7">
            <a:extLst>
              <a:ext uri="{FF2B5EF4-FFF2-40B4-BE49-F238E27FC236}">
                <a16:creationId xmlns:a16="http://schemas.microsoft.com/office/drawing/2014/main" id="{E8BE12DD-332A-4C27-8554-0558C5FD45C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E372C2E-D854-4D23-AFCF-668C23DD97F1}"/>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493854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E49F6D-DDC1-45E8-B3F7-AF18270235D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07D9FF19-E783-4A0A-9411-29F7D75F63C6}"/>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4" name="Tijdelijke aanduiding voor voettekst 3">
            <a:extLst>
              <a:ext uri="{FF2B5EF4-FFF2-40B4-BE49-F238E27FC236}">
                <a16:creationId xmlns:a16="http://schemas.microsoft.com/office/drawing/2014/main" id="{BD8572CD-81D6-4D4E-BC38-780D477EB9E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2330BB2-848E-4AD3-A6D9-B3579C7BFFF2}"/>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1006482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090511A-BFE6-4BC3-A598-883E6CAEA633}"/>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3" name="Tijdelijke aanduiding voor voettekst 2">
            <a:extLst>
              <a:ext uri="{FF2B5EF4-FFF2-40B4-BE49-F238E27FC236}">
                <a16:creationId xmlns:a16="http://schemas.microsoft.com/office/drawing/2014/main" id="{709B62DA-510E-4B5F-8348-5E9448FE41F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9A5B31C-FA8C-4102-94E8-381C6B324455}"/>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322372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6C75E-E1EE-42D3-BD3A-EA1259F3C88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F7DFD6F-373E-4FAE-8DB3-5EF3E50901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7C98D79-0581-4F60-9E97-9179B81D7B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693ACD2B-E29E-4A8F-8E46-DF52267A59A4}"/>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6" name="Tijdelijke aanduiding voor voettekst 5">
            <a:extLst>
              <a:ext uri="{FF2B5EF4-FFF2-40B4-BE49-F238E27FC236}">
                <a16:creationId xmlns:a16="http://schemas.microsoft.com/office/drawing/2014/main" id="{2A46F56F-41DF-47BA-854D-B98EFD2CF11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E00E9DC-C842-486E-8637-A381823A91FA}"/>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237686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F02156-223B-4125-BBA4-973279B5295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44CCDB7-59F1-4A2A-ABB1-0891C42027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CC1D96B-11FF-4E51-999B-CF514D2B13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37DF382-FA1F-42DF-AEFC-B1762FFAD9A3}"/>
              </a:ext>
            </a:extLst>
          </p:cNvPr>
          <p:cNvSpPr>
            <a:spLocks noGrp="1"/>
          </p:cNvSpPr>
          <p:nvPr>
            <p:ph type="dt" sz="half" idx="10"/>
          </p:nvPr>
        </p:nvSpPr>
        <p:spPr/>
        <p:txBody>
          <a:bodyPr/>
          <a:lstStyle/>
          <a:p>
            <a:fld id="{024B56E0-3FEB-459A-B648-4E6C523F47F9}" type="datetimeFigureOut">
              <a:rPr lang="nl-NL" smtClean="0"/>
              <a:t>24-11-18</a:t>
            </a:fld>
            <a:endParaRPr lang="nl-NL"/>
          </a:p>
        </p:txBody>
      </p:sp>
      <p:sp>
        <p:nvSpPr>
          <p:cNvPr id="6" name="Tijdelijke aanduiding voor voettekst 5">
            <a:extLst>
              <a:ext uri="{FF2B5EF4-FFF2-40B4-BE49-F238E27FC236}">
                <a16:creationId xmlns:a16="http://schemas.microsoft.com/office/drawing/2014/main" id="{E5E1B6C1-DBAF-4F47-A1CA-A25B7D4937D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F8B3832-FF92-4B69-93B1-3991BDF8A345}"/>
              </a:ext>
            </a:extLst>
          </p:cNvPr>
          <p:cNvSpPr>
            <a:spLocks noGrp="1"/>
          </p:cNvSpPr>
          <p:nvPr>
            <p:ph type="sldNum" sz="quarter" idx="12"/>
          </p:nvPr>
        </p:nvSpPr>
        <p:spPr/>
        <p:txBody>
          <a:bodyPr/>
          <a:lstStyle/>
          <a:p>
            <a:fld id="{96BA7FC3-B321-4518-B7C1-627FAA4BE227}" type="slidenum">
              <a:rPr lang="nl-NL" smtClean="0"/>
              <a:t>‹nr.›</a:t>
            </a:fld>
            <a:endParaRPr lang="nl-NL"/>
          </a:p>
        </p:txBody>
      </p:sp>
    </p:spTree>
    <p:extLst>
      <p:ext uri="{BB962C8B-B14F-4D97-AF65-F5344CB8AC3E}">
        <p14:creationId xmlns:p14="http://schemas.microsoft.com/office/powerpoint/2010/main" val="992816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2FA9623-C2FB-4541-8DFE-8CB1427429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CE27468-C0EB-4E52-9D9C-74B2143D37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BD558FF-A160-438C-8B12-421142F053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B56E0-3FEB-459A-B648-4E6C523F47F9}" type="datetimeFigureOut">
              <a:rPr lang="nl-NL" smtClean="0"/>
              <a:t>24-11-18</a:t>
            </a:fld>
            <a:endParaRPr lang="nl-NL"/>
          </a:p>
        </p:txBody>
      </p:sp>
      <p:sp>
        <p:nvSpPr>
          <p:cNvPr id="5" name="Tijdelijke aanduiding voor voettekst 4">
            <a:extLst>
              <a:ext uri="{FF2B5EF4-FFF2-40B4-BE49-F238E27FC236}">
                <a16:creationId xmlns:a16="http://schemas.microsoft.com/office/drawing/2014/main" id="{0A0A45E3-54CC-4F49-B46D-BC7B284E48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BC6A53D-7700-4434-B6BD-72299DA307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A7FC3-B321-4518-B7C1-627FAA4BE227}" type="slidenum">
              <a:rPr lang="nl-NL" smtClean="0"/>
              <a:t>‹nr.›</a:t>
            </a:fld>
            <a:endParaRPr lang="nl-NL"/>
          </a:p>
        </p:txBody>
      </p:sp>
    </p:spTree>
    <p:extLst>
      <p:ext uri="{BB962C8B-B14F-4D97-AF65-F5344CB8AC3E}">
        <p14:creationId xmlns:p14="http://schemas.microsoft.com/office/powerpoint/2010/main" val="2292160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482A7D0-DB09-4EBA-8D52-E6A5934B6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1A3688C8-DFCE-4CCD-BCF0-5FB239E50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30410"/>
            <a:ext cx="7005134" cy="4827590"/>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DFCB63F5-73F9-4CB7-8812-F4ED6572E17E}"/>
              </a:ext>
            </a:extLst>
          </p:cNvPr>
          <p:cNvSpPr>
            <a:spLocks noGrp="1"/>
          </p:cNvSpPr>
          <p:nvPr>
            <p:ph type="ctrTitle"/>
          </p:nvPr>
        </p:nvSpPr>
        <p:spPr>
          <a:xfrm>
            <a:off x="5679303" y="5440328"/>
            <a:ext cx="6339840" cy="2387600"/>
          </a:xfrm>
        </p:spPr>
        <p:txBody>
          <a:bodyPr>
            <a:normAutofit/>
          </a:bodyPr>
          <a:lstStyle/>
          <a:p>
            <a:pPr algn="l"/>
            <a:r>
              <a:rPr lang="nl-NL" sz="5300" dirty="0">
                <a:solidFill>
                  <a:schemeClr val="bg1"/>
                </a:solidFill>
              </a:rPr>
              <a:t>Proc</a:t>
            </a:r>
            <a:r>
              <a:rPr lang="nl-NL" sz="5300" dirty="0">
                <a:solidFill>
                  <a:schemeClr val="tx1">
                    <a:lumMod val="85000"/>
                    <a:lumOff val="15000"/>
                  </a:schemeClr>
                </a:solidFill>
              </a:rPr>
              <a:t>enten 1 havo/vwo </a:t>
            </a:r>
            <a:br>
              <a:rPr lang="nl-NL" sz="6600" dirty="0">
                <a:solidFill>
                  <a:schemeClr val="tx1">
                    <a:lumMod val="85000"/>
                    <a:lumOff val="15000"/>
                  </a:schemeClr>
                </a:solidFill>
              </a:rPr>
            </a:br>
            <a:endParaRPr lang="nl-NL" sz="6600" dirty="0">
              <a:solidFill>
                <a:schemeClr val="tx1">
                  <a:lumMod val="85000"/>
                  <a:lumOff val="15000"/>
                </a:schemeClr>
              </a:solidFill>
            </a:endParaRPr>
          </a:p>
        </p:txBody>
      </p:sp>
      <p:sp>
        <p:nvSpPr>
          <p:cNvPr id="3" name="Ondertitel 2">
            <a:extLst>
              <a:ext uri="{FF2B5EF4-FFF2-40B4-BE49-F238E27FC236}">
                <a16:creationId xmlns:a16="http://schemas.microsoft.com/office/drawing/2014/main" id="{2EEBBAF9-EFFC-4EA0-8EFB-06935CBA3C2B}"/>
              </a:ext>
            </a:extLst>
          </p:cNvPr>
          <p:cNvSpPr>
            <a:spLocks noGrp="1"/>
          </p:cNvSpPr>
          <p:nvPr>
            <p:ph type="subTitle" idx="1"/>
          </p:nvPr>
        </p:nvSpPr>
        <p:spPr>
          <a:xfrm>
            <a:off x="1158239" y="4700588"/>
            <a:ext cx="6339839" cy="1655762"/>
          </a:xfrm>
        </p:spPr>
        <p:txBody>
          <a:bodyPr>
            <a:normAutofit/>
          </a:bodyPr>
          <a:lstStyle/>
          <a:p>
            <a:pPr marL="342900" indent="-342900" algn="l">
              <a:buFont typeface="Arial" panose="020B0604020202020204" pitchFamily="34" charset="0"/>
              <a:buChar char="•"/>
            </a:pPr>
            <a:r>
              <a:rPr lang="nl-NL" dirty="0">
                <a:solidFill>
                  <a:schemeClr val="tx1">
                    <a:lumMod val="85000"/>
                    <a:lumOff val="15000"/>
                  </a:schemeClr>
                </a:solidFill>
              </a:rPr>
              <a:t>1. Herhaling van de lesstof</a:t>
            </a:r>
          </a:p>
          <a:p>
            <a:pPr marL="342900" indent="-342900" algn="l">
              <a:buFont typeface="Arial" panose="020B0604020202020204" pitchFamily="34" charset="0"/>
              <a:buChar char="•"/>
            </a:pPr>
            <a:r>
              <a:rPr lang="nl-NL" dirty="0">
                <a:solidFill>
                  <a:schemeClr val="tx1">
                    <a:lumMod val="85000"/>
                    <a:lumOff val="15000"/>
                  </a:schemeClr>
                </a:solidFill>
              </a:rPr>
              <a:t>2. Didactiek: de rol van het schoolboek</a:t>
            </a:r>
          </a:p>
          <a:p>
            <a:pPr marL="342900" indent="-342900" algn="l">
              <a:buFont typeface="Arial" panose="020B0604020202020204" pitchFamily="34" charset="0"/>
              <a:buChar char="•"/>
            </a:pPr>
            <a:r>
              <a:rPr lang="nl-NL" dirty="0">
                <a:solidFill>
                  <a:schemeClr val="tx1">
                    <a:lumMod val="85000"/>
                    <a:lumOff val="15000"/>
                  </a:schemeClr>
                </a:solidFill>
              </a:rPr>
              <a:t>3. (mis-) Concepten</a:t>
            </a:r>
          </a:p>
        </p:txBody>
      </p:sp>
      <p:cxnSp>
        <p:nvCxnSpPr>
          <p:cNvPr id="12" name="Straight Connector 11">
            <a:extLst>
              <a:ext uri="{FF2B5EF4-FFF2-40B4-BE49-F238E27FC236}">
                <a16:creationId xmlns:a16="http://schemas.microsoft.com/office/drawing/2014/main" id="{D598FBE3-48D2-40A2-B7E6-F485834C821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2540" y="4450080"/>
            <a:ext cx="1234440" cy="0"/>
          </a:xfrm>
          <a:prstGeom prst="line">
            <a:avLst/>
          </a:prstGeom>
          <a:ln w="508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8482FDCF-45F3-40F1-8751-19B7AFB3C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348" y="1005839"/>
            <a:ext cx="3444236" cy="3444236"/>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el 1">
            <a:extLst>
              <a:ext uri="{FF2B5EF4-FFF2-40B4-BE49-F238E27FC236}">
                <a16:creationId xmlns:a16="http://schemas.microsoft.com/office/drawing/2014/main" id="{9CB3AD12-9CDA-4996-B578-26E3122D4440}"/>
              </a:ext>
            </a:extLst>
          </p:cNvPr>
          <p:cNvSpPr txBox="1">
            <a:spLocks/>
          </p:cNvSpPr>
          <p:nvPr/>
        </p:nvSpPr>
        <p:spPr>
          <a:xfrm>
            <a:off x="9312442" y="2001585"/>
            <a:ext cx="633984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NL" sz="9600" b="1" dirty="0">
                <a:solidFill>
                  <a:schemeClr val="bg1"/>
                </a:solidFill>
              </a:rPr>
              <a:t>%</a:t>
            </a:r>
            <a:br>
              <a:rPr lang="nl-NL" sz="6600" dirty="0">
                <a:solidFill>
                  <a:schemeClr val="tx1">
                    <a:lumMod val="85000"/>
                    <a:lumOff val="15000"/>
                  </a:schemeClr>
                </a:solidFill>
              </a:rPr>
            </a:br>
            <a:endParaRPr lang="nl-NL" sz="6600" dirty="0">
              <a:solidFill>
                <a:schemeClr val="tx1">
                  <a:lumMod val="85000"/>
                  <a:lumOff val="15000"/>
                </a:schemeClr>
              </a:solidFill>
            </a:endParaRPr>
          </a:p>
        </p:txBody>
      </p:sp>
    </p:spTree>
    <p:extLst>
      <p:ext uri="{BB962C8B-B14F-4D97-AF65-F5344CB8AC3E}">
        <p14:creationId xmlns:p14="http://schemas.microsoft.com/office/powerpoint/2010/main" val="2878646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2AD57F85-67A7-4FEC-A228-9A9D23A8A377}"/>
              </a:ext>
            </a:extLst>
          </p:cNvPr>
          <p:cNvSpPr txBox="1"/>
          <p:nvPr/>
        </p:nvSpPr>
        <p:spPr>
          <a:xfrm>
            <a:off x="1639384" y="3916905"/>
            <a:ext cx="3118546" cy="646331"/>
          </a:xfrm>
          <a:prstGeom prst="rect">
            <a:avLst/>
          </a:prstGeom>
          <a:noFill/>
        </p:spPr>
        <p:txBody>
          <a:bodyPr wrap="none" rtlCol="0">
            <a:spAutoFit/>
          </a:bodyPr>
          <a:lstStyle/>
          <a:p>
            <a:pPr algn="ctr"/>
            <a:r>
              <a:rPr lang="nl-NL" dirty="0"/>
              <a:t>26% van 100 vakjes berekenen:</a:t>
            </a:r>
          </a:p>
          <a:p>
            <a:pPr algn="ctr"/>
            <a:r>
              <a:rPr lang="nl-NL" dirty="0"/>
              <a:t>0,26 x 100 = 26</a:t>
            </a:r>
          </a:p>
        </p:txBody>
      </p:sp>
      <p:pic>
        <p:nvPicPr>
          <p:cNvPr id="7" name="Tijdelijke aanduiding voor inhoud 10" descr="Afbeelding met shoji, gebouw&#10;&#10;Automatisch gegenereerde beschrijving">
            <a:extLst>
              <a:ext uri="{FF2B5EF4-FFF2-40B4-BE49-F238E27FC236}">
                <a16:creationId xmlns:a16="http://schemas.microsoft.com/office/drawing/2014/main" id="{7B7BAE8A-0551-42B2-A288-F28A0FBA3E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5691" y="1849465"/>
            <a:ext cx="1845933" cy="1829811"/>
          </a:xfrm>
          <a:prstGeom prst="rect">
            <a:avLst/>
          </a:prstGeom>
        </p:spPr>
      </p:pic>
      <p:pic>
        <p:nvPicPr>
          <p:cNvPr id="8" name="Afbeelding 7" descr="Afbeelding met speler, shoji, buiten, staand&#10;&#10;Automatisch gegenereerde beschrijving">
            <a:extLst>
              <a:ext uri="{FF2B5EF4-FFF2-40B4-BE49-F238E27FC236}">
                <a16:creationId xmlns:a16="http://schemas.microsoft.com/office/drawing/2014/main" id="{4DEFB74B-D4BA-45CA-A5CB-859ADB01C5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1050" y="552100"/>
            <a:ext cx="3155735" cy="3127176"/>
          </a:xfrm>
          <a:prstGeom prst="rect">
            <a:avLst/>
          </a:prstGeom>
        </p:spPr>
      </p:pic>
      <p:sp>
        <p:nvSpPr>
          <p:cNvPr id="9" name="Tekstvak 8">
            <a:extLst>
              <a:ext uri="{FF2B5EF4-FFF2-40B4-BE49-F238E27FC236}">
                <a16:creationId xmlns:a16="http://schemas.microsoft.com/office/drawing/2014/main" id="{8E77D34D-4EB3-4922-B32B-E5D7AE96ABE0}"/>
              </a:ext>
            </a:extLst>
          </p:cNvPr>
          <p:cNvSpPr txBox="1"/>
          <p:nvPr/>
        </p:nvSpPr>
        <p:spPr>
          <a:xfrm>
            <a:off x="6719648" y="3916905"/>
            <a:ext cx="3118546" cy="646331"/>
          </a:xfrm>
          <a:prstGeom prst="rect">
            <a:avLst/>
          </a:prstGeom>
          <a:noFill/>
        </p:spPr>
        <p:txBody>
          <a:bodyPr wrap="none" rtlCol="0">
            <a:spAutoFit/>
          </a:bodyPr>
          <a:lstStyle/>
          <a:p>
            <a:pPr algn="ctr"/>
            <a:r>
              <a:rPr lang="nl-NL" dirty="0"/>
              <a:t>20% van 400 vakjes berekenen:</a:t>
            </a:r>
          </a:p>
          <a:p>
            <a:pPr algn="ctr"/>
            <a:r>
              <a:rPr lang="nl-NL" dirty="0"/>
              <a:t>0,20 x 400 = 80</a:t>
            </a:r>
          </a:p>
        </p:txBody>
      </p:sp>
      <p:sp>
        <p:nvSpPr>
          <p:cNvPr id="16" name="Titel 1">
            <a:extLst>
              <a:ext uri="{FF2B5EF4-FFF2-40B4-BE49-F238E27FC236}">
                <a16:creationId xmlns:a16="http://schemas.microsoft.com/office/drawing/2014/main" id="{6D8573A9-2300-4663-BEF1-B51DBB96478F}"/>
              </a:ext>
            </a:extLst>
          </p:cNvPr>
          <p:cNvSpPr>
            <a:spLocks noGrp="1"/>
          </p:cNvSpPr>
          <p:nvPr>
            <p:ph type="title"/>
          </p:nvPr>
        </p:nvSpPr>
        <p:spPr>
          <a:xfrm>
            <a:off x="-317384" y="-613864"/>
            <a:ext cx="2105241" cy="2019584"/>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A</a:t>
            </a:r>
            <a:br>
              <a:rPr lang="nl-NL" sz="2600" dirty="0">
                <a:solidFill>
                  <a:srgbClr val="FFFFFF"/>
                </a:solidFill>
              </a:rPr>
            </a:br>
            <a:r>
              <a:rPr lang="nl-NL" sz="2600" dirty="0">
                <a:solidFill>
                  <a:srgbClr val="FFFFFF"/>
                </a:solidFill>
              </a:rPr>
              <a:t>vervolg</a:t>
            </a:r>
          </a:p>
        </p:txBody>
      </p:sp>
    </p:spTree>
    <p:extLst>
      <p:ext uri="{BB962C8B-B14F-4D97-AF65-F5344CB8AC3E}">
        <p14:creationId xmlns:p14="http://schemas.microsoft.com/office/powerpoint/2010/main" val="2778053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2AD57F85-67A7-4FEC-A228-9A9D23A8A377}"/>
              </a:ext>
            </a:extLst>
          </p:cNvPr>
          <p:cNvSpPr txBox="1"/>
          <p:nvPr/>
        </p:nvSpPr>
        <p:spPr>
          <a:xfrm>
            <a:off x="1639384" y="3916905"/>
            <a:ext cx="3118546" cy="646331"/>
          </a:xfrm>
          <a:prstGeom prst="rect">
            <a:avLst/>
          </a:prstGeom>
          <a:noFill/>
        </p:spPr>
        <p:txBody>
          <a:bodyPr wrap="none" rtlCol="0">
            <a:spAutoFit/>
          </a:bodyPr>
          <a:lstStyle/>
          <a:p>
            <a:pPr algn="ctr"/>
            <a:r>
              <a:rPr lang="nl-NL" dirty="0"/>
              <a:t>26% van 100 vakjes berekenen:</a:t>
            </a:r>
          </a:p>
          <a:p>
            <a:pPr algn="ctr"/>
            <a:r>
              <a:rPr lang="nl-NL" dirty="0"/>
              <a:t>0,26 x 100 = 26</a:t>
            </a:r>
          </a:p>
        </p:txBody>
      </p:sp>
      <p:pic>
        <p:nvPicPr>
          <p:cNvPr id="7" name="Tijdelijke aanduiding voor inhoud 10" descr="Afbeelding met shoji, gebouw&#10;&#10;Automatisch gegenereerde beschrijving">
            <a:extLst>
              <a:ext uri="{FF2B5EF4-FFF2-40B4-BE49-F238E27FC236}">
                <a16:creationId xmlns:a16="http://schemas.microsoft.com/office/drawing/2014/main" id="{7B7BAE8A-0551-42B2-A288-F28A0FBA3E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5691" y="1849465"/>
            <a:ext cx="1845933" cy="1829811"/>
          </a:xfrm>
          <a:prstGeom prst="rect">
            <a:avLst/>
          </a:prstGeom>
        </p:spPr>
      </p:pic>
      <p:pic>
        <p:nvPicPr>
          <p:cNvPr id="8" name="Afbeelding 7" descr="Afbeelding met speler, shoji, buiten, staand&#10;&#10;Automatisch gegenereerde beschrijving">
            <a:extLst>
              <a:ext uri="{FF2B5EF4-FFF2-40B4-BE49-F238E27FC236}">
                <a16:creationId xmlns:a16="http://schemas.microsoft.com/office/drawing/2014/main" id="{4DEFB74B-D4BA-45CA-A5CB-859ADB01C5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1050" y="552100"/>
            <a:ext cx="3155735" cy="3127176"/>
          </a:xfrm>
          <a:prstGeom prst="rect">
            <a:avLst/>
          </a:prstGeom>
        </p:spPr>
      </p:pic>
      <p:sp>
        <p:nvSpPr>
          <p:cNvPr id="9" name="Tekstvak 8">
            <a:extLst>
              <a:ext uri="{FF2B5EF4-FFF2-40B4-BE49-F238E27FC236}">
                <a16:creationId xmlns:a16="http://schemas.microsoft.com/office/drawing/2014/main" id="{8E77D34D-4EB3-4922-B32B-E5D7AE96ABE0}"/>
              </a:ext>
            </a:extLst>
          </p:cNvPr>
          <p:cNvSpPr txBox="1"/>
          <p:nvPr/>
        </p:nvSpPr>
        <p:spPr>
          <a:xfrm>
            <a:off x="6719648" y="3916905"/>
            <a:ext cx="3118546" cy="646331"/>
          </a:xfrm>
          <a:prstGeom prst="rect">
            <a:avLst/>
          </a:prstGeom>
          <a:noFill/>
        </p:spPr>
        <p:txBody>
          <a:bodyPr wrap="none" rtlCol="0">
            <a:spAutoFit/>
          </a:bodyPr>
          <a:lstStyle/>
          <a:p>
            <a:pPr algn="ctr"/>
            <a:r>
              <a:rPr lang="nl-NL" dirty="0"/>
              <a:t>20% van 400 vakjes berekenen:</a:t>
            </a:r>
          </a:p>
          <a:p>
            <a:pPr algn="ctr"/>
            <a:r>
              <a:rPr lang="nl-NL" dirty="0"/>
              <a:t>0,20 x 400 = 80</a:t>
            </a:r>
          </a:p>
        </p:txBody>
      </p:sp>
      <p:sp>
        <p:nvSpPr>
          <p:cNvPr id="10" name="Tekstvak 9">
            <a:extLst>
              <a:ext uri="{FF2B5EF4-FFF2-40B4-BE49-F238E27FC236}">
                <a16:creationId xmlns:a16="http://schemas.microsoft.com/office/drawing/2014/main" id="{53F2799C-DBE8-49B0-9521-CC001C0CBD34}"/>
              </a:ext>
            </a:extLst>
          </p:cNvPr>
          <p:cNvSpPr txBox="1"/>
          <p:nvPr/>
        </p:nvSpPr>
        <p:spPr>
          <a:xfrm>
            <a:off x="2784143" y="5382570"/>
            <a:ext cx="5923129" cy="923330"/>
          </a:xfrm>
          <a:prstGeom prst="rect">
            <a:avLst/>
          </a:prstGeom>
          <a:noFill/>
        </p:spPr>
        <p:txBody>
          <a:bodyPr wrap="square" rtlCol="0">
            <a:spAutoFit/>
          </a:bodyPr>
          <a:lstStyle/>
          <a:p>
            <a:pPr algn="ctr"/>
            <a:r>
              <a:rPr lang="nl-NL" dirty="0"/>
              <a:t>Hoeveel is 26% van 820 ?           0,36 x 820 = 295,20</a:t>
            </a:r>
          </a:p>
          <a:p>
            <a:pPr algn="ctr"/>
            <a:r>
              <a:rPr lang="nl-NL" dirty="0"/>
              <a:t>Hoeveel is 18% van € 5,65 ?       0,18 x 5,65 = 1,017</a:t>
            </a:r>
          </a:p>
          <a:p>
            <a:pPr algn="r"/>
            <a:r>
              <a:rPr lang="nl-NL" i="1" dirty="0"/>
              <a:t>1,017 schrijf je als € 1,02</a:t>
            </a:r>
          </a:p>
        </p:txBody>
      </p:sp>
      <p:sp>
        <p:nvSpPr>
          <p:cNvPr id="16" name="Titel 1">
            <a:extLst>
              <a:ext uri="{FF2B5EF4-FFF2-40B4-BE49-F238E27FC236}">
                <a16:creationId xmlns:a16="http://schemas.microsoft.com/office/drawing/2014/main" id="{6D8573A9-2300-4663-BEF1-B51DBB96478F}"/>
              </a:ext>
            </a:extLst>
          </p:cNvPr>
          <p:cNvSpPr>
            <a:spLocks noGrp="1"/>
          </p:cNvSpPr>
          <p:nvPr>
            <p:ph type="title"/>
          </p:nvPr>
        </p:nvSpPr>
        <p:spPr>
          <a:xfrm>
            <a:off x="-317384" y="-613864"/>
            <a:ext cx="2105241" cy="2019584"/>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A</a:t>
            </a:r>
            <a:br>
              <a:rPr lang="nl-NL" sz="2600" dirty="0">
                <a:solidFill>
                  <a:srgbClr val="FFFFFF"/>
                </a:solidFill>
              </a:rPr>
            </a:br>
            <a:r>
              <a:rPr lang="nl-NL" sz="2600" dirty="0">
                <a:solidFill>
                  <a:srgbClr val="FFFFFF"/>
                </a:solidFill>
              </a:rPr>
              <a:t>vervolg</a:t>
            </a:r>
          </a:p>
        </p:txBody>
      </p:sp>
    </p:spTree>
    <p:extLst>
      <p:ext uri="{BB962C8B-B14F-4D97-AF65-F5344CB8AC3E}">
        <p14:creationId xmlns:p14="http://schemas.microsoft.com/office/powerpoint/2010/main" val="2449760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74D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D2CB9D4C-F90E-4BEB-B683-BEA45C2AC268}"/>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B</a:t>
            </a:r>
          </a:p>
        </p:txBody>
      </p:sp>
      <p:pic>
        <p:nvPicPr>
          <p:cNvPr id="8" name="Tijdelijke aanduiding voor inhoud 4">
            <a:extLst>
              <a:ext uri="{FF2B5EF4-FFF2-40B4-BE49-F238E27FC236}">
                <a16:creationId xmlns:a16="http://schemas.microsoft.com/office/drawing/2014/main" id="{184341C6-CF63-4728-9B6F-708CE57056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5843" y="0"/>
            <a:ext cx="8262649" cy="6857999"/>
          </a:xfrm>
          <a:prstGeom prst="rect">
            <a:avLst/>
          </a:prstGeom>
        </p:spPr>
      </p:pic>
    </p:spTree>
    <p:extLst>
      <p:ext uri="{BB962C8B-B14F-4D97-AF65-F5344CB8AC3E}">
        <p14:creationId xmlns:p14="http://schemas.microsoft.com/office/powerpoint/2010/main" val="1255165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Afbeelding 11" descr="Afbeelding met speler, shoji, buiten, staand&#10;&#10;Automatisch gegenereerde beschrijving">
            <a:extLst>
              <a:ext uri="{FF2B5EF4-FFF2-40B4-BE49-F238E27FC236}">
                <a16:creationId xmlns:a16="http://schemas.microsoft.com/office/drawing/2014/main" id="{188637F3-B300-4683-816F-11458B6BCA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148" y="394834"/>
            <a:ext cx="3404394" cy="3373585"/>
          </a:xfrm>
          <a:prstGeom prst="rect">
            <a:avLst/>
          </a:prstGeom>
        </p:spPr>
      </p:pic>
      <p:sp>
        <p:nvSpPr>
          <p:cNvPr id="20" name="Rechthoek 19">
            <a:extLst>
              <a:ext uri="{FF2B5EF4-FFF2-40B4-BE49-F238E27FC236}">
                <a16:creationId xmlns:a16="http://schemas.microsoft.com/office/drawing/2014/main" id="{FEC8A095-273A-4BC3-A637-650A4110A9BD}"/>
              </a:ext>
            </a:extLst>
          </p:cNvPr>
          <p:cNvSpPr/>
          <p:nvPr/>
        </p:nvSpPr>
        <p:spPr>
          <a:xfrm>
            <a:off x="981148" y="389822"/>
            <a:ext cx="3404394" cy="61447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ekstvak 13">
            <a:extLst>
              <a:ext uri="{FF2B5EF4-FFF2-40B4-BE49-F238E27FC236}">
                <a16:creationId xmlns:a16="http://schemas.microsoft.com/office/drawing/2014/main" id="{88497ACA-AF87-4BD8-92C7-7E43AB593267}"/>
              </a:ext>
            </a:extLst>
          </p:cNvPr>
          <p:cNvSpPr txBox="1"/>
          <p:nvPr/>
        </p:nvSpPr>
        <p:spPr>
          <a:xfrm>
            <a:off x="941875" y="3882854"/>
            <a:ext cx="3482941" cy="2585323"/>
          </a:xfrm>
          <a:prstGeom prst="rect">
            <a:avLst/>
          </a:prstGeom>
          <a:noFill/>
        </p:spPr>
        <p:txBody>
          <a:bodyPr wrap="none" rtlCol="0">
            <a:spAutoFit/>
          </a:bodyPr>
          <a:lstStyle/>
          <a:p>
            <a:pPr algn="ctr"/>
            <a:r>
              <a:rPr lang="nl-NL" dirty="0"/>
              <a:t>80 groene vakjes van de 400</a:t>
            </a:r>
          </a:p>
          <a:p>
            <a:pPr algn="ctr"/>
            <a:r>
              <a:rPr lang="nl-NL" dirty="0"/>
              <a:t>400 vakjes is 100%</a:t>
            </a:r>
          </a:p>
          <a:p>
            <a:pPr algn="ctr"/>
            <a:r>
              <a:rPr lang="nl-NL" dirty="0"/>
              <a:t>1 vakje is 1/400 x 100%</a:t>
            </a:r>
          </a:p>
          <a:p>
            <a:pPr algn="ctr"/>
            <a:endParaRPr lang="nl-NL" dirty="0"/>
          </a:p>
          <a:p>
            <a:pPr algn="ctr"/>
            <a:r>
              <a:rPr lang="nl-NL" dirty="0"/>
              <a:t>80 groene vakjes is 40 : 400 x 100%</a:t>
            </a:r>
          </a:p>
          <a:p>
            <a:pPr algn="ctr"/>
            <a:endParaRPr lang="nl-NL" dirty="0"/>
          </a:p>
          <a:p>
            <a:pPr algn="ctr"/>
            <a:r>
              <a:rPr lang="nl-NL" dirty="0"/>
              <a:t>Op je GR: 40 : 400 x 100 = 20</a:t>
            </a:r>
          </a:p>
          <a:p>
            <a:pPr algn="ctr"/>
            <a:endParaRPr lang="nl-NL" dirty="0"/>
          </a:p>
          <a:p>
            <a:pPr algn="ctr"/>
            <a:r>
              <a:rPr lang="nl-NL" i="1" dirty="0"/>
              <a:t>                 je schrijft dat als </a:t>
            </a:r>
            <a:r>
              <a:rPr lang="nl-NL" b="1" dirty="0"/>
              <a:t>= 20%</a:t>
            </a:r>
          </a:p>
        </p:txBody>
      </p:sp>
      <p:pic>
        <p:nvPicPr>
          <p:cNvPr id="19" name="Afbeelding 18" descr="Afbeelding met schermafbeelding&#10;&#10;Automatisch gegenereerde beschrijving">
            <a:extLst>
              <a:ext uri="{FF2B5EF4-FFF2-40B4-BE49-F238E27FC236}">
                <a16:creationId xmlns:a16="http://schemas.microsoft.com/office/drawing/2014/main" id="{DAE7B7E8-2E50-4530-8704-6FBD24C431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0" y="-3072384"/>
            <a:ext cx="7397496" cy="6144768"/>
          </a:xfrm>
          <a:prstGeom prst="rect">
            <a:avLst/>
          </a:prstGeom>
        </p:spPr>
      </p:pic>
      <p:sp>
        <p:nvSpPr>
          <p:cNvPr id="26" name="Titel 1">
            <a:extLst>
              <a:ext uri="{FF2B5EF4-FFF2-40B4-BE49-F238E27FC236}">
                <a16:creationId xmlns:a16="http://schemas.microsoft.com/office/drawing/2014/main" id="{A29E062E-293C-4E44-917B-3E092F7E9DB4}"/>
              </a:ext>
            </a:extLst>
          </p:cNvPr>
          <p:cNvSpPr>
            <a:spLocks noGrp="1"/>
          </p:cNvSpPr>
          <p:nvPr>
            <p:ph type="title"/>
          </p:nvPr>
        </p:nvSpPr>
        <p:spPr>
          <a:xfrm>
            <a:off x="-530009" y="-945315"/>
            <a:ext cx="2354629" cy="2340238"/>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B</a:t>
            </a:r>
          </a:p>
        </p:txBody>
      </p:sp>
    </p:spTree>
    <p:extLst>
      <p:ext uri="{BB962C8B-B14F-4D97-AF65-F5344CB8AC3E}">
        <p14:creationId xmlns:p14="http://schemas.microsoft.com/office/powerpoint/2010/main" val="3709682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Afbeelding 11" descr="Afbeelding met speler, shoji, buiten, staand&#10;&#10;Automatisch gegenereerde beschrijving">
            <a:extLst>
              <a:ext uri="{FF2B5EF4-FFF2-40B4-BE49-F238E27FC236}">
                <a16:creationId xmlns:a16="http://schemas.microsoft.com/office/drawing/2014/main" id="{188637F3-B300-4683-816F-11458B6BCA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148" y="394834"/>
            <a:ext cx="3404394" cy="3373585"/>
          </a:xfrm>
          <a:prstGeom prst="rect">
            <a:avLst/>
          </a:prstGeom>
        </p:spPr>
      </p:pic>
      <p:sp>
        <p:nvSpPr>
          <p:cNvPr id="21" name="Rechthoek 20">
            <a:extLst>
              <a:ext uri="{FF2B5EF4-FFF2-40B4-BE49-F238E27FC236}">
                <a16:creationId xmlns:a16="http://schemas.microsoft.com/office/drawing/2014/main" id="{335FC531-0E88-41C7-B496-9034A719D0C8}"/>
              </a:ext>
            </a:extLst>
          </p:cNvPr>
          <p:cNvSpPr/>
          <p:nvPr/>
        </p:nvSpPr>
        <p:spPr>
          <a:xfrm>
            <a:off x="5053228" y="418755"/>
            <a:ext cx="6787096" cy="20313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Rechthoek 19">
            <a:extLst>
              <a:ext uri="{FF2B5EF4-FFF2-40B4-BE49-F238E27FC236}">
                <a16:creationId xmlns:a16="http://schemas.microsoft.com/office/drawing/2014/main" id="{FEC8A095-273A-4BC3-A637-650A4110A9BD}"/>
              </a:ext>
            </a:extLst>
          </p:cNvPr>
          <p:cNvSpPr/>
          <p:nvPr/>
        </p:nvSpPr>
        <p:spPr>
          <a:xfrm>
            <a:off x="981148" y="389822"/>
            <a:ext cx="3404394" cy="61447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ekstvak 13">
            <a:extLst>
              <a:ext uri="{FF2B5EF4-FFF2-40B4-BE49-F238E27FC236}">
                <a16:creationId xmlns:a16="http://schemas.microsoft.com/office/drawing/2014/main" id="{88497ACA-AF87-4BD8-92C7-7E43AB593267}"/>
              </a:ext>
            </a:extLst>
          </p:cNvPr>
          <p:cNvSpPr txBox="1"/>
          <p:nvPr/>
        </p:nvSpPr>
        <p:spPr>
          <a:xfrm>
            <a:off x="941875" y="3882854"/>
            <a:ext cx="3482941" cy="2585323"/>
          </a:xfrm>
          <a:prstGeom prst="rect">
            <a:avLst/>
          </a:prstGeom>
          <a:noFill/>
        </p:spPr>
        <p:txBody>
          <a:bodyPr wrap="none" rtlCol="0">
            <a:spAutoFit/>
          </a:bodyPr>
          <a:lstStyle/>
          <a:p>
            <a:pPr algn="ctr"/>
            <a:r>
              <a:rPr lang="nl-NL" dirty="0"/>
              <a:t>80 groene vakjes van de 400</a:t>
            </a:r>
          </a:p>
          <a:p>
            <a:pPr algn="ctr"/>
            <a:r>
              <a:rPr lang="nl-NL" dirty="0"/>
              <a:t>400 vakjes is 100%</a:t>
            </a:r>
          </a:p>
          <a:p>
            <a:pPr algn="ctr"/>
            <a:r>
              <a:rPr lang="nl-NL" dirty="0"/>
              <a:t>1 vakje is 1/400 x 100%</a:t>
            </a:r>
          </a:p>
          <a:p>
            <a:pPr algn="ctr"/>
            <a:endParaRPr lang="nl-NL" dirty="0"/>
          </a:p>
          <a:p>
            <a:pPr algn="ctr"/>
            <a:r>
              <a:rPr lang="nl-NL" dirty="0"/>
              <a:t>80 groene vakjes is 40 : 400 x 100%</a:t>
            </a:r>
          </a:p>
          <a:p>
            <a:pPr algn="ctr"/>
            <a:endParaRPr lang="nl-NL" dirty="0"/>
          </a:p>
          <a:p>
            <a:pPr algn="ctr"/>
            <a:r>
              <a:rPr lang="nl-NL" dirty="0"/>
              <a:t>Op je GR: 40 : 400 x 100 = 20</a:t>
            </a:r>
          </a:p>
          <a:p>
            <a:pPr algn="ctr"/>
            <a:endParaRPr lang="nl-NL" dirty="0"/>
          </a:p>
          <a:p>
            <a:pPr algn="ctr"/>
            <a:r>
              <a:rPr lang="nl-NL" i="1" dirty="0"/>
              <a:t>                 je schrijft dat als </a:t>
            </a:r>
            <a:r>
              <a:rPr lang="nl-NL" b="1" dirty="0"/>
              <a:t>= 20%</a:t>
            </a:r>
          </a:p>
        </p:txBody>
      </p:sp>
      <p:sp>
        <p:nvSpPr>
          <p:cNvPr id="15" name="Tekstvak 14">
            <a:extLst>
              <a:ext uri="{FF2B5EF4-FFF2-40B4-BE49-F238E27FC236}">
                <a16:creationId xmlns:a16="http://schemas.microsoft.com/office/drawing/2014/main" id="{FB958631-02A7-48E2-ACD7-CAF56B5C4CCA}"/>
              </a:ext>
            </a:extLst>
          </p:cNvPr>
          <p:cNvSpPr txBox="1"/>
          <p:nvPr/>
        </p:nvSpPr>
        <p:spPr>
          <a:xfrm>
            <a:off x="5137088" y="561007"/>
            <a:ext cx="6619376" cy="2031325"/>
          </a:xfrm>
          <a:prstGeom prst="rect">
            <a:avLst/>
          </a:prstGeom>
          <a:noFill/>
        </p:spPr>
        <p:txBody>
          <a:bodyPr wrap="square" rtlCol="0">
            <a:spAutoFit/>
          </a:bodyPr>
          <a:lstStyle/>
          <a:p>
            <a:r>
              <a:rPr lang="nl-NL" dirty="0"/>
              <a:t>Van de 917 leerlingen van het Flevo college zitten er 326 op de havo.</a:t>
            </a:r>
          </a:p>
          <a:p>
            <a:r>
              <a:rPr lang="nl-NL" dirty="0"/>
              <a:t>Hoeveel procent is dat?</a:t>
            </a:r>
          </a:p>
          <a:p>
            <a:endParaRPr lang="nl-NL" dirty="0"/>
          </a:p>
          <a:p>
            <a:r>
              <a:rPr lang="nl-NL" dirty="0"/>
              <a:t>Percentage = 326 : 917 x 100% = 35,55070883 (op je GR)</a:t>
            </a:r>
          </a:p>
          <a:p>
            <a:endParaRPr lang="nl-NL" dirty="0"/>
          </a:p>
          <a:p>
            <a:r>
              <a:rPr lang="nl-NL" dirty="0"/>
              <a:t>                         </a:t>
            </a:r>
            <a:r>
              <a:rPr lang="nl-NL" i="1" dirty="0"/>
              <a:t>je schrijft dat als </a:t>
            </a:r>
            <a:r>
              <a:rPr lang="nl-NL" b="1" dirty="0"/>
              <a:t>= 25,6%</a:t>
            </a:r>
          </a:p>
          <a:p>
            <a:pPr algn="ctr"/>
            <a:endParaRPr lang="nl-NL" dirty="0"/>
          </a:p>
        </p:txBody>
      </p:sp>
      <p:pic>
        <p:nvPicPr>
          <p:cNvPr id="19" name="Afbeelding 18" descr="Afbeelding met schermafbeelding&#10;&#10;Automatisch gegenereerde beschrijving">
            <a:extLst>
              <a:ext uri="{FF2B5EF4-FFF2-40B4-BE49-F238E27FC236}">
                <a16:creationId xmlns:a16="http://schemas.microsoft.com/office/drawing/2014/main" id="{DAE7B7E8-2E50-4530-8704-6FBD24C431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0" y="-3072384"/>
            <a:ext cx="7397496" cy="6144768"/>
          </a:xfrm>
          <a:prstGeom prst="rect">
            <a:avLst/>
          </a:prstGeom>
        </p:spPr>
      </p:pic>
      <p:sp>
        <p:nvSpPr>
          <p:cNvPr id="26" name="Titel 1">
            <a:extLst>
              <a:ext uri="{FF2B5EF4-FFF2-40B4-BE49-F238E27FC236}">
                <a16:creationId xmlns:a16="http://schemas.microsoft.com/office/drawing/2014/main" id="{A29E062E-293C-4E44-917B-3E092F7E9DB4}"/>
              </a:ext>
            </a:extLst>
          </p:cNvPr>
          <p:cNvSpPr>
            <a:spLocks noGrp="1"/>
          </p:cNvSpPr>
          <p:nvPr>
            <p:ph type="title"/>
          </p:nvPr>
        </p:nvSpPr>
        <p:spPr>
          <a:xfrm>
            <a:off x="-530009" y="-945315"/>
            <a:ext cx="2354629" cy="2340238"/>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B</a:t>
            </a:r>
          </a:p>
        </p:txBody>
      </p:sp>
    </p:spTree>
    <p:extLst>
      <p:ext uri="{BB962C8B-B14F-4D97-AF65-F5344CB8AC3E}">
        <p14:creationId xmlns:p14="http://schemas.microsoft.com/office/powerpoint/2010/main" val="2670090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Afbeelding 11" descr="Afbeelding met speler, shoji, buiten, staand&#10;&#10;Automatisch gegenereerde beschrijving">
            <a:extLst>
              <a:ext uri="{FF2B5EF4-FFF2-40B4-BE49-F238E27FC236}">
                <a16:creationId xmlns:a16="http://schemas.microsoft.com/office/drawing/2014/main" id="{188637F3-B300-4683-816F-11458B6BCA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148" y="394834"/>
            <a:ext cx="3404394" cy="3373585"/>
          </a:xfrm>
          <a:prstGeom prst="rect">
            <a:avLst/>
          </a:prstGeom>
        </p:spPr>
      </p:pic>
      <p:sp>
        <p:nvSpPr>
          <p:cNvPr id="23" name="Rechthoek 22">
            <a:extLst>
              <a:ext uri="{FF2B5EF4-FFF2-40B4-BE49-F238E27FC236}">
                <a16:creationId xmlns:a16="http://schemas.microsoft.com/office/drawing/2014/main" id="{4ECED924-4B53-4E1D-8EC2-FA53466FFC27}"/>
              </a:ext>
            </a:extLst>
          </p:cNvPr>
          <p:cNvSpPr/>
          <p:nvPr/>
        </p:nvSpPr>
        <p:spPr>
          <a:xfrm>
            <a:off x="7011036" y="3645225"/>
            <a:ext cx="2634018" cy="19352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Rechthoek 20">
            <a:extLst>
              <a:ext uri="{FF2B5EF4-FFF2-40B4-BE49-F238E27FC236}">
                <a16:creationId xmlns:a16="http://schemas.microsoft.com/office/drawing/2014/main" id="{335FC531-0E88-41C7-B496-9034A719D0C8}"/>
              </a:ext>
            </a:extLst>
          </p:cNvPr>
          <p:cNvSpPr/>
          <p:nvPr/>
        </p:nvSpPr>
        <p:spPr>
          <a:xfrm>
            <a:off x="5053228" y="418755"/>
            <a:ext cx="6787096" cy="20313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Rechthoek 19">
            <a:extLst>
              <a:ext uri="{FF2B5EF4-FFF2-40B4-BE49-F238E27FC236}">
                <a16:creationId xmlns:a16="http://schemas.microsoft.com/office/drawing/2014/main" id="{FEC8A095-273A-4BC3-A637-650A4110A9BD}"/>
              </a:ext>
            </a:extLst>
          </p:cNvPr>
          <p:cNvSpPr/>
          <p:nvPr/>
        </p:nvSpPr>
        <p:spPr>
          <a:xfrm>
            <a:off x="981148" y="389822"/>
            <a:ext cx="3404394" cy="61447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ekstvak 13">
            <a:extLst>
              <a:ext uri="{FF2B5EF4-FFF2-40B4-BE49-F238E27FC236}">
                <a16:creationId xmlns:a16="http://schemas.microsoft.com/office/drawing/2014/main" id="{88497ACA-AF87-4BD8-92C7-7E43AB593267}"/>
              </a:ext>
            </a:extLst>
          </p:cNvPr>
          <p:cNvSpPr txBox="1"/>
          <p:nvPr/>
        </p:nvSpPr>
        <p:spPr>
          <a:xfrm>
            <a:off x="941875" y="3882854"/>
            <a:ext cx="3482941" cy="2585323"/>
          </a:xfrm>
          <a:prstGeom prst="rect">
            <a:avLst/>
          </a:prstGeom>
          <a:noFill/>
        </p:spPr>
        <p:txBody>
          <a:bodyPr wrap="none" rtlCol="0">
            <a:spAutoFit/>
          </a:bodyPr>
          <a:lstStyle/>
          <a:p>
            <a:pPr algn="ctr"/>
            <a:r>
              <a:rPr lang="nl-NL" dirty="0"/>
              <a:t>80 groene vakjes van de 400</a:t>
            </a:r>
          </a:p>
          <a:p>
            <a:pPr algn="ctr"/>
            <a:r>
              <a:rPr lang="nl-NL" dirty="0"/>
              <a:t>400 vakjes is 100%</a:t>
            </a:r>
          </a:p>
          <a:p>
            <a:pPr algn="ctr"/>
            <a:r>
              <a:rPr lang="nl-NL" dirty="0"/>
              <a:t>1 vakje is 1/400 x 100%</a:t>
            </a:r>
          </a:p>
          <a:p>
            <a:pPr algn="ctr"/>
            <a:endParaRPr lang="nl-NL" dirty="0"/>
          </a:p>
          <a:p>
            <a:pPr algn="ctr"/>
            <a:r>
              <a:rPr lang="nl-NL" dirty="0"/>
              <a:t>80 groene vakjes is 40 : 400 x 100%</a:t>
            </a:r>
          </a:p>
          <a:p>
            <a:pPr algn="ctr"/>
            <a:endParaRPr lang="nl-NL" dirty="0"/>
          </a:p>
          <a:p>
            <a:pPr algn="ctr"/>
            <a:r>
              <a:rPr lang="nl-NL" dirty="0"/>
              <a:t>Op je GR: 40 : 400 x 100 = 20</a:t>
            </a:r>
          </a:p>
          <a:p>
            <a:pPr algn="ctr"/>
            <a:endParaRPr lang="nl-NL" dirty="0"/>
          </a:p>
          <a:p>
            <a:pPr algn="ctr"/>
            <a:r>
              <a:rPr lang="nl-NL" i="1" dirty="0"/>
              <a:t>                 je schrijft dat als </a:t>
            </a:r>
            <a:r>
              <a:rPr lang="nl-NL" b="1" dirty="0"/>
              <a:t>= 20%</a:t>
            </a:r>
          </a:p>
        </p:txBody>
      </p:sp>
      <p:sp>
        <p:nvSpPr>
          <p:cNvPr id="15" name="Tekstvak 14">
            <a:extLst>
              <a:ext uri="{FF2B5EF4-FFF2-40B4-BE49-F238E27FC236}">
                <a16:creationId xmlns:a16="http://schemas.microsoft.com/office/drawing/2014/main" id="{FB958631-02A7-48E2-ACD7-CAF56B5C4CCA}"/>
              </a:ext>
            </a:extLst>
          </p:cNvPr>
          <p:cNvSpPr txBox="1"/>
          <p:nvPr/>
        </p:nvSpPr>
        <p:spPr>
          <a:xfrm>
            <a:off x="5137088" y="561007"/>
            <a:ext cx="6619376" cy="2031325"/>
          </a:xfrm>
          <a:prstGeom prst="rect">
            <a:avLst/>
          </a:prstGeom>
          <a:noFill/>
        </p:spPr>
        <p:txBody>
          <a:bodyPr wrap="square" rtlCol="0">
            <a:spAutoFit/>
          </a:bodyPr>
          <a:lstStyle/>
          <a:p>
            <a:r>
              <a:rPr lang="nl-NL" dirty="0"/>
              <a:t>Van de 917 leerlingen van het Flevo college zitten er 326 op de havo.</a:t>
            </a:r>
          </a:p>
          <a:p>
            <a:r>
              <a:rPr lang="nl-NL" dirty="0"/>
              <a:t>Hoeveel procent is dat?</a:t>
            </a:r>
          </a:p>
          <a:p>
            <a:endParaRPr lang="nl-NL" dirty="0"/>
          </a:p>
          <a:p>
            <a:r>
              <a:rPr lang="nl-NL" dirty="0"/>
              <a:t>Percentage = 326 : 917 x 100% = 35,55070883 (op je GR)</a:t>
            </a:r>
          </a:p>
          <a:p>
            <a:endParaRPr lang="nl-NL" dirty="0"/>
          </a:p>
          <a:p>
            <a:r>
              <a:rPr lang="nl-NL" dirty="0"/>
              <a:t>                         </a:t>
            </a:r>
            <a:r>
              <a:rPr lang="nl-NL" i="1" dirty="0"/>
              <a:t>je schrijft dat als </a:t>
            </a:r>
            <a:r>
              <a:rPr lang="nl-NL" b="1" dirty="0"/>
              <a:t>= 25,6%</a:t>
            </a:r>
          </a:p>
          <a:p>
            <a:pPr algn="ctr"/>
            <a:endParaRPr lang="nl-NL" dirty="0"/>
          </a:p>
        </p:txBody>
      </p:sp>
      <p:pic>
        <p:nvPicPr>
          <p:cNvPr id="19" name="Afbeelding 18" descr="Afbeelding met schermafbeelding&#10;&#10;Automatisch gegenereerde beschrijving">
            <a:extLst>
              <a:ext uri="{FF2B5EF4-FFF2-40B4-BE49-F238E27FC236}">
                <a16:creationId xmlns:a16="http://schemas.microsoft.com/office/drawing/2014/main" id="{DAE7B7E8-2E50-4530-8704-6FBD24C431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0" y="-3072384"/>
            <a:ext cx="7397496" cy="6144768"/>
          </a:xfrm>
          <a:prstGeom prst="rect">
            <a:avLst/>
          </a:prstGeom>
        </p:spPr>
      </p:pic>
      <p:sp>
        <p:nvSpPr>
          <p:cNvPr id="22" name="Tekstvak 21">
            <a:extLst>
              <a:ext uri="{FF2B5EF4-FFF2-40B4-BE49-F238E27FC236}">
                <a16:creationId xmlns:a16="http://schemas.microsoft.com/office/drawing/2014/main" id="{5DA467A7-BD8B-4163-A116-0C393F53B87B}"/>
              </a:ext>
            </a:extLst>
          </p:cNvPr>
          <p:cNvSpPr txBox="1"/>
          <p:nvPr/>
        </p:nvSpPr>
        <p:spPr>
          <a:xfrm>
            <a:off x="7273205" y="3781702"/>
            <a:ext cx="2109680" cy="1754326"/>
          </a:xfrm>
          <a:prstGeom prst="rect">
            <a:avLst/>
          </a:prstGeom>
          <a:noFill/>
        </p:spPr>
        <p:txBody>
          <a:bodyPr wrap="none" rtlCol="0">
            <a:spAutoFit/>
          </a:bodyPr>
          <a:lstStyle/>
          <a:p>
            <a:pPr algn="ctr"/>
            <a:r>
              <a:rPr lang="nl-NL" dirty="0"/>
              <a:t>LET OP</a:t>
            </a:r>
          </a:p>
          <a:p>
            <a:endParaRPr lang="nl-NL" dirty="0"/>
          </a:p>
          <a:p>
            <a:r>
              <a:rPr lang="nl-NL" dirty="0"/>
              <a:t>20%  van 400   is   80</a:t>
            </a:r>
          </a:p>
          <a:p>
            <a:endParaRPr lang="nl-NL" dirty="0"/>
          </a:p>
          <a:p>
            <a:r>
              <a:rPr lang="nl-NL" dirty="0"/>
              <a:t>20     van 400  is   5%</a:t>
            </a:r>
          </a:p>
          <a:p>
            <a:endParaRPr lang="nl-NL" dirty="0"/>
          </a:p>
        </p:txBody>
      </p:sp>
      <p:sp>
        <p:nvSpPr>
          <p:cNvPr id="26" name="Titel 1">
            <a:extLst>
              <a:ext uri="{FF2B5EF4-FFF2-40B4-BE49-F238E27FC236}">
                <a16:creationId xmlns:a16="http://schemas.microsoft.com/office/drawing/2014/main" id="{A29E062E-293C-4E44-917B-3E092F7E9DB4}"/>
              </a:ext>
            </a:extLst>
          </p:cNvPr>
          <p:cNvSpPr>
            <a:spLocks noGrp="1"/>
          </p:cNvSpPr>
          <p:nvPr>
            <p:ph type="title"/>
          </p:nvPr>
        </p:nvSpPr>
        <p:spPr>
          <a:xfrm>
            <a:off x="-530009" y="-945315"/>
            <a:ext cx="2354629" cy="2340238"/>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B</a:t>
            </a:r>
          </a:p>
        </p:txBody>
      </p:sp>
    </p:spTree>
    <p:extLst>
      <p:ext uri="{BB962C8B-B14F-4D97-AF65-F5344CB8AC3E}">
        <p14:creationId xmlns:p14="http://schemas.microsoft.com/office/powerpoint/2010/main" val="423535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A3D418-A256-447B-9F69-E92189F7E160}"/>
              </a:ext>
            </a:extLst>
          </p:cNvPr>
          <p:cNvSpPr>
            <a:spLocks noGrp="1"/>
          </p:cNvSpPr>
          <p:nvPr>
            <p:ph type="title"/>
          </p:nvPr>
        </p:nvSpPr>
        <p:spPr/>
        <p:txBody>
          <a:bodyPr/>
          <a:lstStyle/>
          <a:p>
            <a:r>
              <a:rPr lang="nl-NL" dirty="0">
                <a:solidFill>
                  <a:schemeClr val="tx1">
                    <a:lumMod val="85000"/>
                    <a:lumOff val="15000"/>
                  </a:schemeClr>
                </a:solidFill>
              </a:rPr>
              <a:t>2. Didactiek: de rol van het schoolboek</a:t>
            </a:r>
            <a:endParaRPr lang="nl-NL" dirty="0"/>
          </a:p>
        </p:txBody>
      </p:sp>
      <p:sp>
        <p:nvSpPr>
          <p:cNvPr id="5" name="Tijdelijke aanduiding voor inhoud 4">
            <a:extLst>
              <a:ext uri="{FF2B5EF4-FFF2-40B4-BE49-F238E27FC236}">
                <a16:creationId xmlns:a16="http://schemas.microsoft.com/office/drawing/2014/main" id="{D4364414-4DAD-4398-95A2-CC9FAA0F0BD0}"/>
              </a:ext>
            </a:extLst>
          </p:cNvPr>
          <p:cNvSpPr>
            <a:spLocks noGrp="1"/>
          </p:cNvSpPr>
          <p:nvPr>
            <p:ph idx="1"/>
          </p:nvPr>
        </p:nvSpPr>
        <p:spPr/>
        <p:txBody>
          <a:bodyPr/>
          <a:lstStyle/>
          <a:p>
            <a:r>
              <a:rPr lang="nl-NL" dirty="0"/>
              <a:t>Boek is ook volledig digitaal</a:t>
            </a:r>
          </a:p>
          <a:p>
            <a:r>
              <a:rPr lang="nl-NL" dirty="0"/>
              <a:t>Uitlegfilmpjes van de auteur van getal en ruimte (wiskundeacademie)</a:t>
            </a:r>
          </a:p>
          <a:p>
            <a:r>
              <a:rPr lang="nl-NL" dirty="0"/>
              <a:t>In de digitale versie is meer oefenstof te vinden.</a:t>
            </a:r>
          </a:p>
          <a:p>
            <a:r>
              <a:rPr lang="nl-NL" dirty="0"/>
              <a:t>In de digitale versie worden onderdelen overgeslagen die de leerlingen al beheersen, ze krijgen direct feedback.</a:t>
            </a:r>
          </a:p>
          <a:p>
            <a:endParaRPr lang="nl-NL" dirty="0"/>
          </a:p>
          <a:p>
            <a:r>
              <a:rPr lang="nl-NL" dirty="0"/>
              <a:t>We kijken nu kritisch naar </a:t>
            </a:r>
            <a:r>
              <a:rPr lang="nl-NL"/>
              <a:t>de les:</a:t>
            </a:r>
            <a:endParaRPr lang="nl-NL" dirty="0"/>
          </a:p>
          <a:p>
            <a:endParaRPr lang="nl-NL" dirty="0"/>
          </a:p>
        </p:txBody>
      </p:sp>
    </p:spTree>
    <p:extLst>
      <p:ext uri="{BB962C8B-B14F-4D97-AF65-F5344CB8AC3E}">
        <p14:creationId xmlns:p14="http://schemas.microsoft.com/office/powerpoint/2010/main" val="882381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descr="Afbeelding met tekst&#10;&#10;Automatisch gegenereerde beschrijving">
            <a:extLst>
              <a:ext uri="{FF2B5EF4-FFF2-40B4-BE49-F238E27FC236}">
                <a16:creationId xmlns:a16="http://schemas.microsoft.com/office/drawing/2014/main" id="{AC7E2590-CF1B-4F00-8C4E-1622D50BC96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5286118" cy="4351338"/>
          </a:xfrm>
        </p:spPr>
      </p:pic>
      <p:pic>
        <p:nvPicPr>
          <p:cNvPr id="7" name="Afbeelding 6" descr="Afbeelding met schermafbeelding&#10;&#10;Automatisch gegenereerde beschrijving">
            <a:extLst>
              <a:ext uri="{FF2B5EF4-FFF2-40B4-BE49-F238E27FC236}">
                <a16:creationId xmlns:a16="http://schemas.microsoft.com/office/drawing/2014/main" id="{B8C40264-0F04-4B88-A387-6A9DFCBB51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351338"/>
            <a:ext cx="6096000" cy="2511007"/>
          </a:xfrm>
          <a:prstGeom prst="rect">
            <a:avLst/>
          </a:prstGeom>
        </p:spPr>
      </p:pic>
      <p:pic>
        <p:nvPicPr>
          <p:cNvPr id="9" name="Afbeelding 8" descr="Afbeelding met schermafbeelding&#10;&#10;Automatisch gegenereerde beschrijving">
            <a:extLst>
              <a:ext uri="{FF2B5EF4-FFF2-40B4-BE49-F238E27FC236}">
                <a16:creationId xmlns:a16="http://schemas.microsoft.com/office/drawing/2014/main" id="{CF672158-04D1-459F-8107-D401EE8A96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6118" y="0"/>
            <a:ext cx="8486854" cy="6858000"/>
          </a:xfrm>
          <a:prstGeom prst="rect">
            <a:avLst/>
          </a:prstGeom>
        </p:spPr>
      </p:pic>
    </p:spTree>
    <p:extLst>
      <p:ext uri="{BB962C8B-B14F-4D97-AF65-F5344CB8AC3E}">
        <p14:creationId xmlns:p14="http://schemas.microsoft.com/office/powerpoint/2010/main" val="915791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FC24CD-3AFB-4433-8BA2-F7423A75CCD1}"/>
              </a:ext>
            </a:extLst>
          </p:cNvPr>
          <p:cNvSpPr>
            <a:spLocks noGrp="1"/>
          </p:cNvSpPr>
          <p:nvPr>
            <p:ph type="title"/>
          </p:nvPr>
        </p:nvSpPr>
        <p:spPr/>
        <p:txBody>
          <a:bodyPr/>
          <a:lstStyle/>
          <a:p>
            <a:pPr algn="ctr"/>
            <a:r>
              <a:rPr lang="nl-NL" dirty="0"/>
              <a:t>Keep It Simple </a:t>
            </a:r>
            <a:r>
              <a:rPr lang="nl-NL" dirty="0" err="1"/>
              <a:t>Stupid</a:t>
            </a:r>
            <a:r>
              <a:rPr lang="nl-NL" dirty="0"/>
              <a:t> - KISS</a:t>
            </a:r>
            <a:br>
              <a:rPr lang="nl-NL" dirty="0"/>
            </a:br>
            <a:endParaRPr lang="nl-NL" dirty="0"/>
          </a:p>
        </p:txBody>
      </p:sp>
      <p:sp>
        <p:nvSpPr>
          <p:cNvPr id="4" name="Titel 1">
            <a:extLst>
              <a:ext uri="{FF2B5EF4-FFF2-40B4-BE49-F238E27FC236}">
                <a16:creationId xmlns:a16="http://schemas.microsoft.com/office/drawing/2014/main" id="{2E8D920E-99ED-42A8-BD7C-9EF52081B3D3}"/>
              </a:ext>
            </a:extLst>
          </p:cNvPr>
          <p:cNvSpPr>
            <a:spLocks noGrp="1"/>
          </p:cNvSpPr>
          <p:nvPr>
            <p:ph idx="1"/>
          </p:nvPr>
        </p:nvSpPr>
        <p:spPr>
          <a:xfrm>
            <a:off x="838200" y="1825625"/>
            <a:ext cx="10515600" cy="4351338"/>
          </a:xfrm>
        </p:spPr>
        <p:txBody>
          <a:bodyPr>
            <a:normAutofit/>
          </a:bodyPr>
          <a:lstStyle/>
          <a:p>
            <a:pPr marL="0" indent="0" algn="ctr">
              <a:buNone/>
            </a:pPr>
            <a:endParaRPr lang="nl-NL" sz="4800" dirty="0"/>
          </a:p>
        </p:txBody>
      </p:sp>
      <p:pic>
        <p:nvPicPr>
          <p:cNvPr id="5" name="Afbeelding 4">
            <a:extLst>
              <a:ext uri="{FF2B5EF4-FFF2-40B4-BE49-F238E27FC236}">
                <a16:creationId xmlns:a16="http://schemas.microsoft.com/office/drawing/2014/main" id="{16A1E47C-C081-B647-AA9D-1E6BB3C4FC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5818" y="1275052"/>
            <a:ext cx="7640363" cy="5085086"/>
          </a:xfrm>
          <a:prstGeom prst="rect">
            <a:avLst/>
          </a:prstGeom>
        </p:spPr>
      </p:pic>
    </p:spTree>
    <p:extLst>
      <p:ext uri="{BB962C8B-B14F-4D97-AF65-F5344CB8AC3E}">
        <p14:creationId xmlns:p14="http://schemas.microsoft.com/office/powerpoint/2010/main" val="3330867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10" descr="Afbeelding met shoji, gebouw&#10;&#10;Automatisch gegenereerde beschrijving">
            <a:extLst>
              <a:ext uri="{FF2B5EF4-FFF2-40B4-BE49-F238E27FC236}">
                <a16:creationId xmlns:a16="http://schemas.microsoft.com/office/drawing/2014/main" id="{FF3BEB80-FFE7-4F57-9B7F-A92994EE42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1738" y="1849465"/>
            <a:ext cx="1845933" cy="1829811"/>
          </a:xfrm>
        </p:spPr>
      </p:pic>
      <p:sp>
        <p:nvSpPr>
          <p:cNvPr id="6" name="Tekstvak 5">
            <a:extLst>
              <a:ext uri="{FF2B5EF4-FFF2-40B4-BE49-F238E27FC236}">
                <a16:creationId xmlns:a16="http://schemas.microsoft.com/office/drawing/2014/main" id="{BAC06C14-B499-4683-B398-F7317C4AB8D7}"/>
              </a:ext>
            </a:extLst>
          </p:cNvPr>
          <p:cNvSpPr txBox="1"/>
          <p:nvPr/>
        </p:nvSpPr>
        <p:spPr>
          <a:xfrm>
            <a:off x="1038496" y="3916905"/>
            <a:ext cx="3118546" cy="2308324"/>
          </a:xfrm>
          <a:prstGeom prst="rect">
            <a:avLst/>
          </a:prstGeom>
          <a:noFill/>
        </p:spPr>
        <p:txBody>
          <a:bodyPr wrap="none" rtlCol="0">
            <a:spAutoFit/>
          </a:bodyPr>
          <a:lstStyle/>
          <a:p>
            <a:pPr algn="ctr"/>
            <a:r>
              <a:rPr lang="nl-NL" dirty="0"/>
              <a:t>26 van de 100 vakjes zijn rood </a:t>
            </a:r>
          </a:p>
          <a:p>
            <a:pPr algn="ctr"/>
            <a:r>
              <a:rPr lang="nl-NL" dirty="0"/>
              <a:t>26% is rood</a:t>
            </a:r>
          </a:p>
          <a:p>
            <a:pPr algn="ctr"/>
            <a:r>
              <a:rPr lang="nl-NL" dirty="0"/>
              <a:t>26% = 0,26 </a:t>
            </a:r>
          </a:p>
          <a:p>
            <a:pPr algn="ctr"/>
            <a:endParaRPr lang="nl-NL" dirty="0"/>
          </a:p>
          <a:p>
            <a:pPr algn="ctr"/>
            <a:r>
              <a:rPr lang="nl-NL" dirty="0"/>
              <a:t>26 : 100 x 100   </a:t>
            </a:r>
            <a:r>
              <a:rPr lang="nl-NL" i="1" dirty="0"/>
              <a:t>op je GR</a:t>
            </a:r>
          </a:p>
          <a:p>
            <a:pPr algn="ctr"/>
            <a:endParaRPr lang="nl-NL" dirty="0"/>
          </a:p>
          <a:p>
            <a:pPr algn="ctr"/>
            <a:r>
              <a:rPr lang="nl-NL" dirty="0"/>
              <a:t>26% van 100 vakjes berekenen:</a:t>
            </a:r>
          </a:p>
          <a:p>
            <a:pPr algn="ctr"/>
            <a:r>
              <a:rPr lang="nl-NL" dirty="0"/>
              <a:t>0,26 x 100 = 26</a:t>
            </a:r>
          </a:p>
        </p:txBody>
      </p:sp>
    </p:spTree>
    <p:extLst>
      <p:ext uri="{BB962C8B-B14F-4D97-AF65-F5344CB8AC3E}">
        <p14:creationId xmlns:p14="http://schemas.microsoft.com/office/powerpoint/2010/main" val="3709789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CC9B77-11A6-4FC3-9CBC-BC22E1FE8F21}"/>
              </a:ext>
            </a:extLst>
          </p:cNvPr>
          <p:cNvSpPr>
            <a:spLocks noGrp="1"/>
          </p:cNvSpPr>
          <p:nvPr>
            <p:ph type="title"/>
          </p:nvPr>
        </p:nvSpPr>
        <p:spPr/>
        <p:txBody>
          <a:bodyPr/>
          <a:lstStyle/>
          <a:p>
            <a:r>
              <a:rPr lang="nl-NL" dirty="0">
                <a:solidFill>
                  <a:schemeClr val="tx1">
                    <a:lumMod val="85000"/>
                    <a:lumOff val="15000"/>
                  </a:schemeClr>
                </a:solidFill>
              </a:rPr>
              <a:t>1. Herhaling van de lesstof</a:t>
            </a:r>
            <a:endParaRPr lang="nl-NL" dirty="0"/>
          </a:p>
        </p:txBody>
      </p:sp>
      <p:sp>
        <p:nvSpPr>
          <p:cNvPr id="3" name="Tijdelijke aanduiding voor inhoud 2">
            <a:extLst>
              <a:ext uri="{FF2B5EF4-FFF2-40B4-BE49-F238E27FC236}">
                <a16:creationId xmlns:a16="http://schemas.microsoft.com/office/drawing/2014/main" id="{1951788C-61FF-468A-AFAD-6962755027B3}"/>
              </a:ext>
            </a:extLst>
          </p:cNvPr>
          <p:cNvSpPr>
            <a:spLocks noGrp="1"/>
          </p:cNvSpPr>
          <p:nvPr>
            <p:ph idx="1"/>
          </p:nvPr>
        </p:nvSpPr>
        <p:spPr/>
        <p:txBody>
          <a:bodyPr/>
          <a:lstStyle/>
          <a:p>
            <a:r>
              <a:rPr lang="nl-NL" dirty="0"/>
              <a:t>Elk hoofdstuk start met een paragraaf voorkennis. </a:t>
            </a:r>
          </a:p>
          <a:p>
            <a:r>
              <a:rPr lang="nl-NL" dirty="0"/>
              <a:t>Achterin het boek kunnen ze vaardigheden (dus ook %) oefenen.</a:t>
            </a:r>
          </a:p>
          <a:p>
            <a:r>
              <a:rPr lang="nl-NL" dirty="0"/>
              <a:t>Er is een los rekenboek om de procenten te herhalen/extra oefenen.</a:t>
            </a:r>
          </a:p>
          <a:p>
            <a:endParaRPr lang="nl-NL" dirty="0"/>
          </a:p>
          <a:p>
            <a:r>
              <a:rPr lang="nl-NL" dirty="0"/>
              <a:t>Nu kijken we naar een les procenten op HAVO/VWO 1 niveau.</a:t>
            </a:r>
          </a:p>
        </p:txBody>
      </p:sp>
    </p:spTree>
    <p:extLst>
      <p:ext uri="{BB962C8B-B14F-4D97-AF65-F5344CB8AC3E}">
        <p14:creationId xmlns:p14="http://schemas.microsoft.com/office/powerpoint/2010/main" val="3016018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10" descr="Afbeelding met shoji, gebouw&#10;&#10;Automatisch gegenereerde beschrijving">
            <a:extLst>
              <a:ext uri="{FF2B5EF4-FFF2-40B4-BE49-F238E27FC236}">
                <a16:creationId xmlns:a16="http://schemas.microsoft.com/office/drawing/2014/main" id="{FF3BEB80-FFE7-4F57-9B7F-A92994EE42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1738" y="1849465"/>
            <a:ext cx="1845933" cy="1829811"/>
          </a:xfrm>
        </p:spPr>
      </p:pic>
      <p:pic>
        <p:nvPicPr>
          <p:cNvPr id="5" name="Afbeelding 4" descr="Afbeelding met speler, shoji, buiten, staand&#10;&#10;Automatisch gegenereerde beschrijving">
            <a:extLst>
              <a:ext uri="{FF2B5EF4-FFF2-40B4-BE49-F238E27FC236}">
                <a16:creationId xmlns:a16="http://schemas.microsoft.com/office/drawing/2014/main" id="{C6EC8C30-0A5A-45CD-A20E-3B04A98B57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0158" y="552100"/>
            <a:ext cx="3155735" cy="3127176"/>
          </a:xfrm>
          <a:prstGeom prst="rect">
            <a:avLst/>
          </a:prstGeom>
        </p:spPr>
      </p:pic>
      <p:sp>
        <p:nvSpPr>
          <p:cNvPr id="6" name="Tekstvak 5">
            <a:extLst>
              <a:ext uri="{FF2B5EF4-FFF2-40B4-BE49-F238E27FC236}">
                <a16:creationId xmlns:a16="http://schemas.microsoft.com/office/drawing/2014/main" id="{BAC06C14-B499-4683-B398-F7317C4AB8D7}"/>
              </a:ext>
            </a:extLst>
          </p:cNvPr>
          <p:cNvSpPr txBox="1"/>
          <p:nvPr/>
        </p:nvSpPr>
        <p:spPr>
          <a:xfrm>
            <a:off x="1038496" y="3916905"/>
            <a:ext cx="3118546" cy="2308324"/>
          </a:xfrm>
          <a:prstGeom prst="rect">
            <a:avLst/>
          </a:prstGeom>
          <a:noFill/>
        </p:spPr>
        <p:txBody>
          <a:bodyPr wrap="none" rtlCol="0">
            <a:spAutoFit/>
          </a:bodyPr>
          <a:lstStyle/>
          <a:p>
            <a:pPr algn="ctr"/>
            <a:r>
              <a:rPr lang="nl-NL" dirty="0"/>
              <a:t>26 van de 100 vakjes zijn rood </a:t>
            </a:r>
          </a:p>
          <a:p>
            <a:pPr algn="ctr"/>
            <a:r>
              <a:rPr lang="nl-NL" dirty="0"/>
              <a:t>26% is rood</a:t>
            </a:r>
          </a:p>
          <a:p>
            <a:pPr algn="ctr"/>
            <a:r>
              <a:rPr lang="nl-NL" dirty="0"/>
              <a:t>26% = 0,26 </a:t>
            </a:r>
          </a:p>
          <a:p>
            <a:pPr algn="ctr"/>
            <a:endParaRPr lang="nl-NL" dirty="0"/>
          </a:p>
          <a:p>
            <a:pPr algn="ctr"/>
            <a:r>
              <a:rPr lang="nl-NL" dirty="0"/>
              <a:t>26 : 100 x 100   </a:t>
            </a:r>
            <a:r>
              <a:rPr lang="nl-NL" i="1" dirty="0"/>
              <a:t>op je GR</a:t>
            </a:r>
          </a:p>
          <a:p>
            <a:pPr algn="ctr"/>
            <a:endParaRPr lang="nl-NL" dirty="0"/>
          </a:p>
          <a:p>
            <a:pPr algn="ctr"/>
            <a:r>
              <a:rPr lang="nl-NL" dirty="0"/>
              <a:t>26% van 100 vakjes berekenen:</a:t>
            </a:r>
          </a:p>
          <a:p>
            <a:pPr algn="ctr"/>
            <a:r>
              <a:rPr lang="nl-NL" dirty="0"/>
              <a:t>0,26 x 100 = 26</a:t>
            </a:r>
          </a:p>
        </p:txBody>
      </p:sp>
      <p:sp>
        <p:nvSpPr>
          <p:cNvPr id="7" name="Tekstvak 6">
            <a:extLst>
              <a:ext uri="{FF2B5EF4-FFF2-40B4-BE49-F238E27FC236}">
                <a16:creationId xmlns:a16="http://schemas.microsoft.com/office/drawing/2014/main" id="{55D2215A-0B39-4652-BA00-02BB1C592D95}"/>
              </a:ext>
            </a:extLst>
          </p:cNvPr>
          <p:cNvSpPr txBox="1"/>
          <p:nvPr/>
        </p:nvSpPr>
        <p:spPr>
          <a:xfrm>
            <a:off x="5200021" y="3916905"/>
            <a:ext cx="4851521" cy="2308324"/>
          </a:xfrm>
          <a:prstGeom prst="rect">
            <a:avLst/>
          </a:prstGeom>
          <a:noFill/>
        </p:spPr>
        <p:txBody>
          <a:bodyPr wrap="none" rtlCol="0">
            <a:spAutoFit/>
          </a:bodyPr>
          <a:lstStyle/>
          <a:p>
            <a:pPr algn="ctr"/>
            <a:r>
              <a:rPr lang="nl-NL" dirty="0"/>
              <a:t>80 van de 400 vakjes zijn groen (of 20 van de 100)</a:t>
            </a:r>
          </a:p>
          <a:p>
            <a:pPr algn="ctr"/>
            <a:r>
              <a:rPr lang="nl-NL" dirty="0"/>
              <a:t>20% is groen</a:t>
            </a:r>
          </a:p>
          <a:p>
            <a:pPr algn="ctr"/>
            <a:r>
              <a:rPr lang="nl-NL" dirty="0"/>
              <a:t>20% = 0,20</a:t>
            </a:r>
          </a:p>
          <a:p>
            <a:pPr algn="ctr"/>
            <a:endParaRPr lang="nl-NL" dirty="0"/>
          </a:p>
          <a:p>
            <a:pPr algn="ctr"/>
            <a:r>
              <a:rPr lang="nl-NL" dirty="0"/>
              <a:t>80 : 400 x </a:t>
            </a:r>
            <a:r>
              <a:rPr lang="nl-NL" i="1" dirty="0"/>
              <a:t>100   op je GR</a:t>
            </a:r>
          </a:p>
          <a:p>
            <a:pPr algn="ctr"/>
            <a:endParaRPr lang="nl-NL" i="1" dirty="0"/>
          </a:p>
          <a:p>
            <a:pPr algn="ctr"/>
            <a:r>
              <a:rPr lang="nl-NL" dirty="0"/>
              <a:t>20% van 400 vakjes berekenen:</a:t>
            </a:r>
          </a:p>
          <a:p>
            <a:pPr algn="ctr"/>
            <a:r>
              <a:rPr lang="nl-NL" dirty="0"/>
              <a:t>0,20 x 400 = 80</a:t>
            </a:r>
          </a:p>
        </p:txBody>
      </p:sp>
    </p:spTree>
    <p:extLst>
      <p:ext uri="{BB962C8B-B14F-4D97-AF65-F5344CB8AC3E}">
        <p14:creationId xmlns:p14="http://schemas.microsoft.com/office/powerpoint/2010/main" val="4189824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10" descr="Afbeelding met shoji, gebouw&#10;&#10;Automatisch gegenereerde beschrijving">
            <a:extLst>
              <a:ext uri="{FF2B5EF4-FFF2-40B4-BE49-F238E27FC236}">
                <a16:creationId xmlns:a16="http://schemas.microsoft.com/office/drawing/2014/main" id="{FF3BEB80-FFE7-4F57-9B7F-A92994EE42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1738" y="1849465"/>
            <a:ext cx="1845933" cy="1829811"/>
          </a:xfrm>
        </p:spPr>
      </p:pic>
      <p:pic>
        <p:nvPicPr>
          <p:cNvPr id="5" name="Afbeelding 4" descr="Afbeelding met speler, shoji, buiten, staand&#10;&#10;Automatisch gegenereerde beschrijving">
            <a:extLst>
              <a:ext uri="{FF2B5EF4-FFF2-40B4-BE49-F238E27FC236}">
                <a16:creationId xmlns:a16="http://schemas.microsoft.com/office/drawing/2014/main" id="{C6EC8C30-0A5A-45CD-A20E-3B04A98B57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0158" y="552100"/>
            <a:ext cx="3155735" cy="3127176"/>
          </a:xfrm>
          <a:prstGeom prst="rect">
            <a:avLst/>
          </a:prstGeom>
        </p:spPr>
      </p:pic>
      <p:sp>
        <p:nvSpPr>
          <p:cNvPr id="6" name="Tekstvak 5">
            <a:extLst>
              <a:ext uri="{FF2B5EF4-FFF2-40B4-BE49-F238E27FC236}">
                <a16:creationId xmlns:a16="http://schemas.microsoft.com/office/drawing/2014/main" id="{BAC06C14-B499-4683-B398-F7317C4AB8D7}"/>
              </a:ext>
            </a:extLst>
          </p:cNvPr>
          <p:cNvSpPr txBox="1"/>
          <p:nvPr/>
        </p:nvSpPr>
        <p:spPr>
          <a:xfrm>
            <a:off x="1038496" y="3916905"/>
            <a:ext cx="3118546" cy="2308324"/>
          </a:xfrm>
          <a:prstGeom prst="rect">
            <a:avLst/>
          </a:prstGeom>
          <a:noFill/>
        </p:spPr>
        <p:txBody>
          <a:bodyPr wrap="none" rtlCol="0">
            <a:spAutoFit/>
          </a:bodyPr>
          <a:lstStyle/>
          <a:p>
            <a:pPr algn="ctr"/>
            <a:r>
              <a:rPr lang="nl-NL" dirty="0"/>
              <a:t>26 van de 100 vakjes zijn rood </a:t>
            </a:r>
          </a:p>
          <a:p>
            <a:pPr algn="ctr"/>
            <a:r>
              <a:rPr lang="nl-NL" dirty="0"/>
              <a:t>26% is rood</a:t>
            </a:r>
          </a:p>
          <a:p>
            <a:pPr algn="ctr"/>
            <a:r>
              <a:rPr lang="nl-NL" dirty="0"/>
              <a:t>26% = 0,26 </a:t>
            </a:r>
          </a:p>
          <a:p>
            <a:pPr algn="ctr"/>
            <a:endParaRPr lang="nl-NL" dirty="0"/>
          </a:p>
          <a:p>
            <a:pPr algn="ctr"/>
            <a:r>
              <a:rPr lang="nl-NL" dirty="0"/>
              <a:t>26 : 100 x 100   </a:t>
            </a:r>
            <a:r>
              <a:rPr lang="nl-NL" i="1" dirty="0"/>
              <a:t>op je GR</a:t>
            </a:r>
          </a:p>
          <a:p>
            <a:pPr algn="ctr"/>
            <a:endParaRPr lang="nl-NL" dirty="0"/>
          </a:p>
          <a:p>
            <a:pPr algn="ctr"/>
            <a:r>
              <a:rPr lang="nl-NL" dirty="0"/>
              <a:t>26% van 100 vakjes berekenen:</a:t>
            </a:r>
          </a:p>
          <a:p>
            <a:pPr algn="ctr"/>
            <a:r>
              <a:rPr lang="nl-NL" dirty="0"/>
              <a:t>0,26 x 100 = 26</a:t>
            </a:r>
          </a:p>
        </p:txBody>
      </p:sp>
      <p:sp>
        <p:nvSpPr>
          <p:cNvPr id="7" name="Tekstvak 6">
            <a:extLst>
              <a:ext uri="{FF2B5EF4-FFF2-40B4-BE49-F238E27FC236}">
                <a16:creationId xmlns:a16="http://schemas.microsoft.com/office/drawing/2014/main" id="{55D2215A-0B39-4652-BA00-02BB1C592D95}"/>
              </a:ext>
            </a:extLst>
          </p:cNvPr>
          <p:cNvSpPr txBox="1"/>
          <p:nvPr/>
        </p:nvSpPr>
        <p:spPr>
          <a:xfrm>
            <a:off x="5200021" y="3916905"/>
            <a:ext cx="4851521" cy="2308324"/>
          </a:xfrm>
          <a:prstGeom prst="rect">
            <a:avLst/>
          </a:prstGeom>
          <a:noFill/>
        </p:spPr>
        <p:txBody>
          <a:bodyPr wrap="none" rtlCol="0">
            <a:spAutoFit/>
          </a:bodyPr>
          <a:lstStyle/>
          <a:p>
            <a:pPr algn="ctr"/>
            <a:r>
              <a:rPr lang="nl-NL" dirty="0"/>
              <a:t>80 van de 400 vakjes zijn groen (of 20 van de 100)</a:t>
            </a:r>
          </a:p>
          <a:p>
            <a:pPr algn="ctr"/>
            <a:r>
              <a:rPr lang="nl-NL" dirty="0"/>
              <a:t>20% is groen</a:t>
            </a:r>
          </a:p>
          <a:p>
            <a:pPr algn="ctr"/>
            <a:r>
              <a:rPr lang="nl-NL" dirty="0"/>
              <a:t>20% = 0,20</a:t>
            </a:r>
          </a:p>
          <a:p>
            <a:pPr algn="ctr"/>
            <a:endParaRPr lang="nl-NL" dirty="0"/>
          </a:p>
          <a:p>
            <a:pPr algn="ctr"/>
            <a:r>
              <a:rPr lang="nl-NL" dirty="0"/>
              <a:t>80 : 400 x </a:t>
            </a:r>
            <a:r>
              <a:rPr lang="nl-NL" i="1" dirty="0"/>
              <a:t>100   op je GR</a:t>
            </a:r>
          </a:p>
          <a:p>
            <a:pPr algn="ctr"/>
            <a:endParaRPr lang="nl-NL" i="1" dirty="0"/>
          </a:p>
          <a:p>
            <a:pPr algn="ctr"/>
            <a:r>
              <a:rPr lang="nl-NL" dirty="0"/>
              <a:t>20% van 400 vakjes berekenen:</a:t>
            </a:r>
          </a:p>
          <a:p>
            <a:pPr algn="ctr"/>
            <a:r>
              <a:rPr lang="nl-NL" dirty="0"/>
              <a:t>0,20 x 400 = 80</a:t>
            </a:r>
          </a:p>
        </p:txBody>
      </p:sp>
      <p:sp>
        <p:nvSpPr>
          <p:cNvPr id="16" name="Tekstvak 15">
            <a:extLst>
              <a:ext uri="{FF2B5EF4-FFF2-40B4-BE49-F238E27FC236}">
                <a16:creationId xmlns:a16="http://schemas.microsoft.com/office/drawing/2014/main" id="{37AD8C80-92B5-4EE6-A8EB-AB7E49F63AFA}"/>
              </a:ext>
            </a:extLst>
          </p:cNvPr>
          <p:cNvSpPr txBox="1"/>
          <p:nvPr/>
        </p:nvSpPr>
        <p:spPr>
          <a:xfrm>
            <a:off x="10051542" y="2162579"/>
            <a:ext cx="1909305" cy="1754326"/>
          </a:xfrm>
          <a:prstGeom prst="rect">
            <a:avLst/>
          </a:prstGeom>
          <a:noFill/>
        </p:spPr>
        <p:txBody>
          <a:bodyPr wrap="none" rtlCol="0">
            <a:spAutoFit/>
          </a:bodyPr>
          <a:lstStyle/>
          <a:p>
            <a:pPr algn="ctr"/>
            <a:r>
              <a:rPr lang="nl-NL" dirty="0"/>
              <a:t>LET OP</a:t>
            </a:r>
          </a:p>
          <a:p>
            <a:endParaRPr lang="nl-NL" dirty="0"/>
          </a:p>
          <a:p>
            <a:r>
              <a:rPr lang="nl-NL" dirty="0"/>
              <a:t>20% van 400 is  80</a:t>
            </a:r>
          </a:p>
          <a:p>
            <a:endParaRPr lang="nl-NL" dirty="0"/>
          </a:p>
          <a:p>
            <a:r>
              <a:rPr lang="nl-NL" dirty="0"/>
              <a:t>20   van 400 is 5%</a:t>
            </a:r>
          </a:p>
          <a:p>
            <a:endParaRPr lang="nl-NL" dirty="0"/>
          </a:p>
        </p:txBody>
      </p:sp>
    </p:spTree>
    <p:extLst>
      <p:ext uri="{BB962C8B-B14F-4D97-AF65-F5344CB8AC3E}">
        <p14:creationId xmlns:p14="http://schemas.microsoft.com/office/powerpoint/2010/main" val="537203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BAFA17-F9FB-4243-B1F1-6B9A86F84EFE}"/>
              </a:ext>
            </a:extLst>
          </p:cNvPr>
          <p:cNvSpPr>
            <a:spLocks noGrp="1"/>
          </p:cNvSpPr>
          <p:nvPr>
            <p:ph type="title"/>
          </p:nvPr>
        </p:nvSpPr>
        <p:spPr/>
        <p:txBody>
          <a:bodyPr/>
          <a:lstStyle/>
          <a:p>
            <a:r>
              <a:rPr lang="nl-NL" dirty="0"/>
              <a:t>3. </a:t>
            </a:r>
            <a:r>
              <a:rPr lang="nl-NL" dirty="0">
                <a:solidFill>
                  <a:schemeClr val="tx1">
                    <a:lumMod val="85000"/>
                    <a:lumOff val="15000"/>
                  </a:schemeClr>
                </a:solidFill>
              </a:rPr>
              <a:t>(mis-) Concepten</a:t>
            </a:r>
            <a:endParaRPr lang="nl-NL" dirty="0"/>
          </a:p>
        </p:txBody>
      </p:sp>
      <p:sp>
        <p:nvSpPr>
          <p:cNvPr id="3" name="Tijdelijke aanduiding voor inhoud 2">
            <a:extLst>
              <a:ext uri="{FF2B5EF4-FFF2-40B4-BE49-F238E27FC236}">
                <a16:creationId xmlns:a16="http://schemas.microsoft.com/office/drawing/2014/main" id="{B50066B5-9061-4906-8050-948A4C07A3A9}"/>
              </a:ext>
            </a:extLst>
          </p:cNvPr>
          <p:cNvSpPr>
            <a:spLocks noGrp="1"/>
          </p:cNvSpPr>
          <p:nvPr>
            <p:ph idx="1"/>
          </p:nvPr>
        </p:nvSpPr>
        <p:spPr/>
        <p:txBody>
          <a:bodyPr/>
          <a:lstStyle/>
          <a:p>
            <a:r>
              <a:rPr lang="nl-NL" dirty="0"/>
              <a:t>Wat is ons opgevallen?</a:t>
            </a:r>
          </a:p>
        </p:txBody>
      </p:sp>
    </p:spTree>
    <p:extLst>
      <p:ext uri="{BB962C8B-B14F-4D97-AF65-F5344CB8AC3E}">
        <p14:creationId xmlns:p14="http://schemas.microsoft.com/office/powerpoint/2010/main" val="3674305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083A2C-4B31-4D25-9F62-A754118DAA31}"/>
              </a:ext>
            </a:extLst>
          </p:cNvPr>
          <p:cNvSpPr>
            <a:spLocks noGrp="1"/>
          </p:cNvSpPr>
          <p:nvPr>
            <p:ph type="title"/>
          </p:nvPr>
        </p:nvSpPr>
        <p:spPr/>
        <p:txBody>
          <a:bodyPr/>
          <a:lstStyle/>
          <a:p>
            <a:pPr algn="ctr"/>
            <a:r>
              <a:rPr lang="nl-NL" dirty="0"/>
              <a:t>Keep It Simple ?</a:t>
            </a:r>
          </a:p>
        </p:txBody>
      </p:sp>
      <p:pic>
        <p:nvPicPr>
          <p:cNvPr id="5" name="Tijdelijke aanduiding voor inhoud 4">
            <a:extLst>
              <a:ext uri="{FF2B5EF4-FFF2-40B4-BE49-F238E27FC236}">
                <a16:creationId xmlns:a16="http://schemas.microsoft.com/office/drawing/2014/main" id="{A9B21764-0957-4920-A5EA-8B9EA9C14BA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31057" y="1423794"/>
            <a:ext cx="3070746" cy="5256232"/>
          </a:xfrm>
        </p:spPr>
      </p:pic>
    </p:spTree>
    <p:extLst>
      <p:ext uri="{BB962C8B-B14F-4D97-AF65-F5344CB8AC3E}">
        <p14:creationId xmlns:p14="http://schemas.microsoft.com/office/powerpoint/2010/main" val="1059397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083A2C-4B31-4D25-9F62-A754118DAA31}"/>
              </a:ext>
            </a:extLst>
          </p:cNvPr>
          <p:cNvSpPr>
            <a:spLocks noGrp="1"/>
          </p:cNvSpPr>
          <p:nvPr>
            <p:ph type="title"/>
          </p:nvPr>
        </p:nvSpPr>
        <p:spPr/>
        <p:txBody>
          <a:bodyPr/>
          <a:lstStyle/>
          <a:p>
            <a:pPr algn="ctr"/>
            <a:r>
              <a:rPr lang="nl-NL" dirty="0"/>
              <a:t>Keep It Simple ?</a:t>
            </a:r>
          </a:p>
        </p:txBody>
      </p:sp>
      <p:pic>
        <p:nvPicPr>
          <p:cNvPr id="4" name="Afbeelding 3">
            <a:extLst>
              <a:ext uri="{FF2B5EF4-FFF2-40B4-BE49-F238E27FC236}">
                <a16:creationId xmlns:a16="http://schemas.microsoft.com/office/drawing/2014/main" id="{1FF3544E-4375-4C07-9DAF-862EA9C5EE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831" y="3118262"/>
            <a:ext cx="9760969" cy="1325563"/>
          </a:xfrm>
          <a:prstGeom prst="rect">
            <a:avLst/>
          </a:prstGeom>
        </p:spPr>
      </p:pic>
    </p:spTree>
    <p:extLst>
      <p:ext uri="{BB962C8B-B14F-4D97-AF65-F5344CB8AC3E}">
        <p14:creationId xmlns:p14="http://schemas.microsoft.com/office/powerpoint/2010/main" val="245818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058107-DA67-40F5-94AD-29254FAE5DBE}"/>
              </a:ext>
            </a:extLst>
          </p:cNvPr>
          <p:cNvSpPr>
            <a:spLocks noGrp="1"/>
          </p:cNvSpPr>
          <p:nvPr>
            <p:ph type="title"/>
          </p:nvPr>
        </p:nvSpPr>
        <p:spPr/>
        <p:txBody>
          <a:bodyPr/>
          <a:lstStyle/>
          <a:p>
            <a:r>
              <a:rPr lang="nl-NL" dirty="0"/>
              <a:t>De 100% in dit boek</a:t>
            </a:r>
          </a:p>
        </p:txBody>
      </p:sp>
      <p:sp>
        <p:nvSpPr>
          <p:cNvPr id="3" name="Tijdelijke aanduiding voor inhoud 2">
            <a:extLst>
              <a:ext uri="{FF2B5EF4-FFF2-40B4-BE49-F238E27FC236}">
                <a16:creationId xmlns:a16="http://schemas.microsoft.com/office/drawing/2014/main" id="{816E1DE4-B146-41CB-9AA8-7B943729AA00}"/>
              </a:ext>
            </a:extLst>
          </p:cNvPr>
          <p:cNvSpPr>
            <a:spLocks noGrp="1"/>
          </p:cNvSpPr>
          <p:nvPr>
            <p:ph idx="1"/>
          </p:nvPr>
        </p:nvSpPr>
        <p:spPr/>
        <p:txBody>
          <a:bodyPr/>
          <a:lstStyle/>
          <a:p>
            <a:pPr marL="0" indent="0">
              <a:buNone/>
            </a:pPr>
            <a:r>
              <a:rPr lang="nl-NL" dirty="0"/>
              <a:t>STELLING:</a:t>
            </a:r>
          </a:p>
          <a:p>
            <a:pPr marL="0" indent="0">
              <a:buNone/>
            </a:pPr>
            <a:r>
              <a:rPr lang="nl-NL" dirty="0"/>
              <a:t>Een percentage is een honderdste deel is van iets. </a:t>
            </a:r>
          </a:p>
          <a:p>
            <a:pPr marL="0" indent="0">
              <a:buNone/>
            </a:pPr>
            <a:r>
              <a:rPr lang="nl-NL" dirty="0"/>
              <a:t>Het maximum is 100% (omdat je dan alles hebt).</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2634637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a:extLst>
              <a:ext uri="{FF2B5EF4-FFF2-40B4-BE49-F238E27FC236}">
                <a16:creationId xmlns:a16="http://schemas.microsoft.com/office/drawing/2014/main" id="{65241398-C7B7-4BD4-BE81-5CAC7FA13E12}"/>
              </a:ext>
            </a:extLst>
          </p:cNvPr>
          <p:cNvSpPr>
            <a:spLocks noGrp="1"/>
          </p:cNvSpPr>
          <p:nvPr>
            <p:ph idx="1"/>
          </p:nvPr>
        </p:nvSpPr>
        <p:spPr>
          <a:xfrm>
            <a:off x="423081" y="409432"/>
            <a:ext cx="10930719" cy="6100549"/>
          </a:xfrm>
        </p:spPr>
        <p:txBody>
          <a:bodyPr>
            <a:normAutofit fontScale="55000" lnSpcReduction="20000"/>
          </a:bodyPr>
          <a:lstStyle/>
          <a:p>
            <a:pPr marL="0" indent="0">
              <a:buNone/>
            </a:pPr>
            <a:r>
              <a:rPr lang="nl-NL" sz="3300" dirty="0"/>
              <a:t>De stelling dat een percentage een honderdste deel is van iets en dat het maximum 100% is, omdat je dan alles hebt, is een onwrikbaar fenomeen in het onderwijs. </a:t>
            </a:r>
          </a:p>
          <a:p>
            <a:pPr marL="0" indent="0">
              <a:buNone/>
            </a:pPr>
            <a:r>
              <a:rPr lang="nl-NL" sz="3300" dirty="0"/>
              <a:t>Vervolgens is de vraag of elke leerling de switch kan maken naar de werkelijke aard van het begrip, namelijk dat percentages verhoudingsgetallen zijn met het getal 100 in de noemer. In feite gaat het om de eenheid 'per honderd' en dan hoort daarbij ook nog te staan 'waarvan’ </a:t>
            </a:r>
          </a:p>
          <a:p>
            <a:pPr marL="0" indent="0">
              <a:buNone/>
            </a:pPr>
            <a:r>
              <a:rPr lang="nl-NL" sz="3300" dirty="0"/>
              <a:t>Veel docenten zetten leerlingen onbedoeld op het verkeerde been als zij over percentages praten. Een vaak voorkomend didactisch uitgangspunt (dat als doel heeft om de overzichtelijkheid te bevorderen) is:. </a:t>
            </a:r>
          </a:p>
          <a:p>
            <a:pPr marL="0" indent="0">
              <a:buNone/>
            </a:pPr>
            <a:r>
              <a:rPr lang="nl-NL" sz="3300" i="1" dirty="0"/>
              <a:t>“Een percent is een honderdste deel ergens van, altijd een deel van iets. … (bijvoorbeeld) de luchtvochtigheid is 60%. … De vochtigheid waarbij waterdamp gaat condenseren is het maximum, is 100%”. </a:t>
            </a:r>
          </a:p>
          <a:p>
            <a:pPr marL="0" indent="0">
              <a:buNone/>
            </a:pPr>
            <a:r>
              <a:rPr lang="nl-NL" sz="3300" dirty="0"/>
              <a:t>De vraag is echter of de toegepaste vereenvoudiging tot meer inzicht leidt of dat die aanpak contraproductief is en leidt tot een blokkade in het latere leerproces zoals: </a:t>
            </a:r>
          </a:p>
          <a:p>
            <a:pPr marL="0" indent="0">
              <a:buNone/>
            </a:pPr>
            <a:r>
              <a:rPr lang="nl-NL" sz="3300" i="1" dirty="0"/>
              <a:t>"Het indexcijfer van onze verkoop is 120. Ze (de leerlingen) weten dan allemaal dat nu de verkoop 120% van een jaar eerder is." </a:t>
            </a:r>
          </a:p>
          <a:p>
            <a:pPr marL="0" indent="0">
              <a:buNone/>
            </a:pPr>
            <a:r>
              <a:rPr lang="nl-NL" sz="3300" dirty="0"/>
              <a:t>De voorbeelden lijken goed gekozen, maar de vraag is of deze veronderstelling over de beeldvorming bij leerlingen klopt. Of denken die: "Hoe kan dat nou, het maximum was toch 100%? Dat heb je net zelf gezegd.“</a:t>
            </a:r>
          </a:p>
          <a:p>
            <a:pPr marL="0" indent="0">
              <a:buNone/>
            </a:pPr>
            <a:r>
              <a:rPr lang="nl-NL" sz="3300" dirty="0"/>
              <a:t>Beter zou zijn om een voorbeeld te nemen over bijvoorbeeld zakgeldverhoging en aan te geven dat 20% meer zakgeld leidt tot een nieuw bedrag dat 120% van het oude bedrag is.</a:t>
            </a:r>
          </a:p>
          <a:p>
            <a:pPr marL="0" indent="0">
              <a:buNone/>
            </a:pPr>
            <a:r>
              <a:rPr lang="nl-NL" sz="3300" dirty="0"/>
              <a:t>De definitie luidt dan: Een percentage is de verhouding van de ene grootheid tot een andere grootheid, vermenigvuldigd met 100. </a:t>
            </a:r>
          </a:p>
          <a:p>
            <a:pPr marL="0" indent="0">
              <a:buNone/>
            </a:pPr>
            <a:r>
              <a:rPr lang="nl-NL" sz="3300" dirty="0"/>
              <a:t>Bijvoorbeeld: Als de inkoopprijs € 40 is en de verkoopprijs is € 50, dan is de inkoopprijs (40/50) x 100 = 80% van de verkoopprijs. </a:t>
            </a:r>
          </a:p>
          <a:p>
            <a:pPr marL="0" indent="0">
              <a:buNone/>
            </a:pPr>
            <a:r>
              <a:rPr lang="nl-NL" sz="3300" dirty="0"/>
              <a:t>De verkoopprijs is dan (50/40) x 100 = 125% van de inkoopprijs. Het %-teken geeft vervolgens aan dat er een vermenigvuldiging met 100 heeft plaats gevonden. </a:t>
            </a:r>
          </a:p>
          <a:p>
            <a:endParaRPr lang="nl-NL" dirty="0"/>
          </a:p>
          <a:p>
            <a:pPr marL="0" indent="0">
              <a:buNone/>
            </a:pPr>
            <a:endParaRPr lang="nl-NL" dirty="0"/>
          </a:p>
        </p:txBody>
      </p:sp>
    </p:spTree>
    <p:extLst>
      <p:ext uri="{BB962C8B-B14F-4D97-AF65-F5344CB8AC3E}">
        <p14:creationId xmlns:p14="http://schemas.microsoft.com/office/powerpoint/2010/main" val="3654078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descr="Afbeelding met tekst&#10;&#10;Automatisch gegenereerde beschrijving">
            <a:extLst>
              <a:ext uri="{FF2B5EF4-FFF2-40B4-BE49-F238E27FC236}">
                <a16:creationId xmlns:a16="http://schemas.microsoft.com/office/drawing/2014/main" id="{AC7E2590-CF1B-4F00-8C4E-1622D50BC96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5286118" cy="4351338"/>
          </a:xfrm>
        </p:spPr>
      </p:pic>
      <p:pic>
        <p:nvPicPr>
          <p:cNvPr id="7" name="Afbeelding 6" descr="Afbeelding met schermafbeelding&#10;&#10;Automatisch gegenereerde beschrijving">
            <a:extLst>
              <a:ext uri="{FF2B5EF4-FFF2-40B4-BE49-F238E27FC236}">
                <a16:creationId xmlns:a16="http://schemas.microsoft.com/office/drawing/2014/main" id="{B8C40264-0F04-4B88-A387-6A9DFCBB51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351338"/>
            <a:ext cx="6096000" cy="2511007"/>
          </a:xfrm>
          <a:prstGeom prst="rect">
            <a:avLst/>
          </a:prstGeom>
        </p:spPr>
      </p:pic>
      <p:pic>
        <p:nvPicPr>
          <p:cNvPr id="9" name="Afbeelding 8" descr="Afbeelding met schermafbeelding&#10;&#10;Automatisch gegenereerde beschrijving">
            <a:extLst>
              <a:ext uri="{FF2B5EF4-FFF2-40B4-BE49-F238E27FC236}">
                <a16:creationId xmlns:a16="http://schemas.microsoft.com/office/drawing/2014/main" id="{CF672158-04D1-459F-8107-D401EE8A96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6118" y="0"/>
            <a:ext cx="8486854" cy="6858000"/>
          </a:xfrm>
          <a:prstGeom prst="rect">
            <a:avLst/>
          </a:prstGeom>
        </p:spPr>
      </p:pic>
    </p:spTree>
    <p:extLst>
      <p:ext uri="{BB962C8B-B14F-4D97-AF65-F5344CB8AC3E}">
        <p14:creationId xmlns:p14="http://schemas.microsoft.com/office/powerpoint/2010/main" val="972540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9F3A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0D9EDFE0-9D24-4148-BC6A-0A7AFFC56F5C}"/>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A</a:t>
            </a:r>
          </a:p>
        </p:txBody>
      </p:sp>
      <p:pic>
        <p:nvPicPr>
          <p:cNvPr id="16" name="Tijdelijke aanduiding voor inhoud 11" descr="Afbeelding met tekst&#10;&#10;Automatisch gegenereerde beschrijving">
            <a:extLst>
              <a:ext uri="{FF2B5EF4-FFF2-40B4-BE49-F238E27FC236}">
                <a16:creationId xmlns:a16="http://schemas.microsoft.com/office/drawing/2014/main" id="{BBB5A5E8-F93C-4DB1-BB73-5260B9CAB2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0361" y="0"/>
            <a:ext cx="8337992" cy="6858000"/>
          </a:xfrm>
          <a:prstGeom prst="rect">
            <a:avLst/>
          </a:prstGeom>
        </p:spPr>
      </p:pic>
    </p:spTree>
    <p:extLst>
      <p:ext uri="{BB962C8B-B14F-4D97-AF65-F5344CB8AC3E}">
        <p14:creationId xmlns:p14="http://schemas.microsoft.com/office/powerpoint/2010/main" val="3366874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Tijdelijke aanduiding voor inhoud 10" descr="Afbeelding met shoji, gebouw&#10;&#10;Automatisch gegenereerde beschrijving">
            <a:extLst>
              <a:ext uri="{FF2B5EF4-FFF2-40B4-BE49-F238E27FC236}">
                <a16:creationId xmlns:a16="http://schemas.microsoft.com/office/drawing/2014/main" id="{E5D96D6D-78E8-45B1-913A-1975479A6B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75691" y="1849465"/>
            <a:ext cx="1845933" cy="1829811"/>
          </a:xfrm>
        </p:spPr>
      </p:pic>
      <p:sp>
        <p:nvSpPr>
          <p:cNvPr id="14" name="Tekstvak 13">
            <a:extLst>
              <a:ext uri="{FF2B5EF4-FFF2-40B4-BE49-F238E27FC236}">
                <a16:creationId xmlns:a16="http://schemas.microsoft.com/office/drawing/2014/main" id="{5DCA003D-F141-4C24-A730-E4CF7EBA5667}"/>
              </a:ext>
            </a:extLst>
          </p:cNvPr>
          <p:cNvSpPr txBox="1"/>
          <p:nvPr/>
        </p:nvSpPr>
        <p:spPr>
          <a:xfrm>
            <a:off x="1674489" y="3916905"/>
            <a:ext cx="3048335" cy="923330"/>
          </a:xfrm>
          <a:prstGeom prst="rect">
            <a:avLst/>
          </a:prstGeom>
          <a:noFill/>
        </p:spPr>
        <p:txBody>
          <a:bodyPr wrap="none" rtlCol="0">
            <a:spAutoFit/>
          </a:bodyPr>
          <a:lstStyle/>
          <a:p>
            <a:pPr algn="ctr"/>
            <a:r>
              <a:rPr lang="nl-NL" dirty="0"/>
              <a:t>26 van de 100 vakjes zijn rood </a:t>
            </a:r>
          </a:p>
          <a:p>
            <a:pPr algn="ctr"/>
            <a:r>
              <a:rPr lang="nl-NL" dirty="0"/>
              <a:t>26% is rood</a:t>
            </a:r>
          </a:p>
          <a:p>
            <a:pPr algn="ctr"/>
            <a:r>
              <a:rPr lang="nl-NL" dirty="0"/>
              <a:t>26% = 0,26 </a:t>
            </a:r>
          </a:p>
        </p:txBody>
      </p:sp>
      <p:sp>
        <p:nvSpPr>
          <p:cNvPr id="20" name="Titel 1">
            <a:extLst>
              <a:ext uri="{FF2B5EF4-FFF2-40B4-BE49-F238E27FC236}">
                <a16:creationId xmlns:a16="http://schemas.microsoft.com/office/drawing/2014/main" id="{C36ADC5B-8CF9-43AB-A201-8665D1074558}"/>
              </a:ext>
            </a:extLst>
          </p:cNvPr>
          <p:cNvSpPr>
            <a:spLocks noGrp="1"/>
          </p:cNvSpPr>
          <p:nvPr>
            <p:ph type="title"/>
          </p:nvPr>
        </p:nvSpPr>
        <p:spPr>
          <a:xfrm>
            <a:off x="-385622" y="-648507"/>
            <a:ext cx="1955115" cy="2026931"/>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A</a:t>
            </a:r>
          </a:p>
        </p:txBody>
      </p:sp>
    </p:spTree>
    <p:extLst>
      <p:ext uri="{BB962C8B-B14F-4D97-AF65-F5344CB8AC3E}">
        <p14:creationId xmlns:p14="http://schemas.microsoft.com/office/powerpoint/2010/main" val="2514980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Tijdelijke aanduiding voor inhoud 10" descr="Afbeelding met shoji, gebouw&#10;&#10;Automatisch gegenereerde beschrijving">
            <a:extLst>
              <a:ext uri="{FF2B5EF4-FFF2-40B4-BE49-F238E27FC236}">
                <a16:creationId xmlns:a16="http://schemas.microsoft.com/office/drawing/2014/main" id="{E5D96D6D-78E8-45B1-913A-1975479A6B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75691" y="1849465"/>
            <a:ext cx="1845933" cy="1829811"/>
          </a:xfrm>
        </p:spPr>
      </p:pic>
      <p:pic>
        <p:nvPicPr>
          <p:cNvPr id="13" name="Afbeelding 12" descr="Afbeelding met speler, shoji, buiten, staand&#10;&#10;Automatisch gegenereerde beschrijving">
            <a:extLst>
              <a:ext uri="{FF2B5EF4-FFF2-40B4-BE49-F238E27FC236}">
                <a16:creationId xmlns:a16="http://schemas.microsoft.com/office/drawing/2014/main" id="{D0569F48-5FD7-4972-8841-A47879936D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1050" y="552100"/>
            <a:ext cx="3155735" cy="3127176"/>
          </a:xfrm>
          <a:prstGeom prst="rect">
            <a:avLst/>
          </a:prstGeom>
        </p:spPr>
      </p:pic>
      <p:sp>
        <p:nvSpPr>
          <p:cNvPr id="14" name="Tekstvak 13">
            <a:extLst>
              <a:ext uri="{FF2B5EF4-FFF2-40B4-BE49-F238E27FC236}">
                <a16:creationId xmlns:a16="http://schemas.microsoft.com/office/drawing/2014/main" id="{5DCA003D-F141-4C24-A730-E4CF7EBA5667}"/>
              </a:ext>
            </a:extLst>
          </p:cNvPr>
          <p:cNvSpPr txBox="1"/>
          <p:nvPr/>
        </p:nvSpPr>
        <p:spPr>
          <a:xfrm>
            <a:off x="1674489" y="3916905"/>
            <a:ext cx="3048335" cy="923330"/>
          </a:xfrm>
          <a:prstGeom prst="rect">
            <a:avLst/>
          </a:prstGeom>
          <a:noFill/>
        </p:spPr>
        <p:txBody>
          <a:bodyPr wrap="none" rtlCol="0">
            <a:spAutoFit/>
          </a:bodyPr>
          <a:lstStyle/>
          <a:p>
            <a:pPr algn="ctr"/>
            <a:r>
              <a:rPr lang="nl-NL" dirty="0"/>
              <a:t>26 van de 100 vakjes zijn rood </a:t>
            </a:r>
          </a:p>
          <a:p>
            <a:pPr algn="ctr"/>
            <a:r>
              <a:rPr lang="nl-NL" dirty="0"/>
              <a:t>26% is rood</a:t>
            </a:r>
          </a:p>
          <a:p>
            <a:pPr algn="ctr"/>
            <a:r>
              <a:rPr lang="nl-NL" dirty="0"/>
              <a:t>26% = 0,26 </a:t>
            </a:r>
          </a:p>
        </p:txBody>
      </p:sp>
      <p:sp>
        <p:nvSpPr>
          <p:cNvPr id="16" name="Tekstvak 15">
            <a:extLst>
              <a:ext uri="{FF2B5EF4-FFF2-40B4-BE49-F238E27FC236}">
                <a16:creationId xmlns:a16="http://schemas.microsoft.com/office/drawing/2014/main" id="{FB64096D-C379-4BB3-B991-DD5987208D4D}"/>
              </a:ext>
            </a:extLst>
          </p:cNvPr>
          <p:cNvSpPr txBox="1"/>
          <p:nvPr/>
        </p:nvSpPr>
        <p:spPr>
          <a:xfrm>
            <a:off x="5853163" y="3916905"/>
            <a:ext cx="4851521" cy="923330"/>
          </a:xfrm>
          <a:prstGeom prst="rect">
            <a:avLst/>
          </a:prstGeom>
          <a:noFill/>
        </p:spPr>
        <p:txBody>
          <a:bodyPr wrap="none" rtlCol="0">
            <a:spAutoFit/>
          </a:bodyPr>
          <a:lstStyle/>
          <a:p>
            <a:pPr algn="ctr"/>
            <a:r>
              <a:rPr lang="nl-NL" dirty="0"/>
              <a:t>80 van de 400 vakjes zijn groen (of 20 van de 100)</a:t>
            </a:r>
          </a:p>
          <a:p>
            <a:pPr algn="ctr"/>
            <a:r>
              <a:rPr lang="nl-NL" dirty="0"/>
              <a:t>20% is groen</a:t>
            </a:r>
          </a:p>
          <a:p>
            <a:pPr algn="ctr"/>
            <a:r>
              <a:rPr lang="nl-NL" dirty="0"/>
              <a:t>20% = 0,20</a:t>
            </a:r>
          </a:p>
        </p:txBody>
      </p:sp>
      <p:sp>
        <p:nvSpPr>
          <p:cNvPr id="20" name="Titel 1">
            <a:extLst>
              <a:ext uri="{FF2B5EF4-FFF2-40B4-BE49-F238E27FC236}">
                <a16:creationId xmlns:a16="http://schemas.microsoft.com/office/drawing/2014/main" id="{C36ADC5B-8CF9-43AB-A201-8665D1074558}"/>
              </a:ext>
            </a:extLst>
          </p:cNvPr>
          <p:cNvSpPr>
            <a:spLocks noGrp="1"/>
          </p:cNvSpPr>
          <p:nvPr>
            <p:ph type="title"/>
          </p:nvPr>
        </p:nvSpPr>
        <p:spPr>
          <a:xfrm>
            <a:off x="-385622" y="-648507"/>
            <a:ext cx="1955115" cy="2026931"/>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A</a:t>
            </a:r>
          </a:p>
        </p:txBody>
      </p:sp>
    </p:spTree>
    <p:extLst>
      <p:ext uri="{BB962C8B-B14F-4D97-AF65-F5344CB8AC3E}">
        <p14:creationId xmlns:p14="http://schemas.microsoft.com/office/powerpoint/2010/main" val="12012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Tijdelijke aanduiding voor inhoud 10" descr="Afbeelding met shoji, gebouw&#10;&#10;Automatisch gegenereerde beschrijving">
            <a:extLst>
              <a:ext uri="{FF2B5EF4-FFF2-40B4-BE49-F238E27FC236}">
                <a16:creationId xmlns:a16="http://schemas.microsoft.com/office/drawing/2014/main" id="{E5D96D6D-78E8-45B1-913A-1975479A6B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75691" y="1849465"/>
            <a:ext cx="1845933" cy="1829811"/>
          </a:xfrm>
        </p:spPr>
      </p:pic>
      <p:pic>
        <p:nvPicPr>
          <p:cNvPr id="13" name="Afbeelding 12" descr="Afbeelding met speler, shoji, buiten, staand&#10;&#10;Automatisch gegenereerde beschrijving">
            <a:extLst>
              <a:ext uri="{FF2B5EF4-FFF2-40B4-BE49-F238E27FC236}">
                <a16:creationId xmlns:a16="http://schemas.microsoft.com/office/drawing/2014/main" id="{D0569F48-5FD7-4972-8841-A47879936D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1050" y="552100"/>
            <a:ext cx="3155735" cy="3127176"/>
          </a:xfrm>
          <a:prstGeom prst="rect">
            <a:avLst/>
          </a:prstGeom>
        </p:spPr>
      </p:pic>
      <p:sp>
        <p:nvSpPr>
          <p:cNvPr id="14" name="Tekstvak 13">
            <a:extLst>
              <a:ext uri="{FF2B5EF4-FFF2-40B4-BE49-F238E27FC236}">
                <a16:creationId xmlns:a16="http://schemas.microsoft.com/office/drawing/2014/main" id="{5DCA003D-F141-4C24-A730-E4CF7EBA5667}"/>
              </a:ext>
            </a:extLst>
          </p:cNvPr>
          <p:cNvSpPr txBox="1"/>
          <p:nvPr/>
        </p:nvSpPr>
        <p:spPr>
          <a:xfrm>
            <a:off x="1674489" y="3916905"/>
            <a:ext cx="3048335" cy="923330"/>
          </a:xfrm>
          <a:prstGeom prst="rect">
            <a:avLst/>
          </a:prstGeom>
          <a:noFill/>
        </p:spPr>
        <p:txBody>
          <a:bodyPr wrap="none" rtlCol="0">
            <a:spAutoFit/>
          </a:bodyPr>
          <a:lstStyle/>
          <a:p>
            <a:pPr algn="ctr"/>
            <a:r>
              <a:rPr lang="nl-NL" dirty="0"/>
              <a:t>26 van de 100 vakjes zijn rood </a:t>
            </a:r>
          </a:p>
          <a:p>
            <a:pPr algn="ctr"/>
            <a:r>
              <a:rPr lang="nl-NL" dirty="0"/>
              <a:t>26% is rood</a:t>
            </a:r>
          </a:p>
          <a:p>
            <a:pPr algn="ctr"/>
            <a:r>
              <a:rPr lang="nl-NL" dirty="0"/>
              <a:t>26% = 0,26 </a:t>
            </a:r>
          </a:p>
        </p:txBody>
      </p:sp>
      <p:sp>
        <p:nvSpPr>
          <p:cNvPr id="16" name="Tekstvak 15">
            <a:extLst>
              <a:ext uri="{FF2B5EF4-FFF2-40B4-BE49-F238E27FC236}">
                <a16:creationId xmlns:a16="http://schemas.microsoft.com/office/drawing/2014/main" id="{FB64096D-C379-4BB3-B991-DD5987208D4D}"/>
              </a:ext>
            </a:extLst>
          </p:cNvPr>
          <p:cNvSpPr txBox="1"/>
          <p:nvPr/>
        </p:nvSpPr>
        <p:spPr>
          <a:xfrm>
            <a:off x="5853163" y="3916905"/>
            <a:ext cx="4851521" cy="923330"/>
          </a:xfrm>
          <a:prstGeom prst="rect">
            <a:avLst/>
          </a:prstGeom>
          <a:noFill/>
        </p:spPr>
        <p:txBody>
          <a:bodyPr wrap="none" rtlCol="0">
            <a:spAutoFit/>
          </a:bodyPr>
          <a:lstStyle/>
          <a:p>
            <a:pPr algn="ctr"/>
            <a:r>
              <a:rPr lang="nl-NL" dirty="0"/>
              <a:t>80 van de 400 vakjes zijn groen (of 20 van de 100)</a:t>
            </a:r>
          </a:p>
          <a:p>
            <a:pPr algn="ctr"/>
            <a:r>
              <a:rPr lang="nl-NL" dirty="0"/>
              <a:t>20% is groen</a:t>
            </a:r>
          </a:p>
          <a:p>
            <a:pPr algn="ctr"/>
            <a:r>
              <a:rPr lang="nl-NL" dirty="0"/>
              <a:t>20% = 0,20</a:t>
            </a:r>
          </a:p>
        </p:txBody>
      </p:sp>
      <p:sp>
        <p:nvSpPr>
          <p:cNvPr id="17" name="Tekstvak 16">
            <a:extLst>
              <a:ext uri="{FF2B5EF4-FFF2-40B4-BE49-F238E27FC236}">
                <a16:creationId xmlns:a16="http://schemas.microsoft.com/office/drawing/2014/main" id="{762979A6-3C7F-4E57-8306-288EAD040E2C}"/>
              </a:ext>
            </a:extLst>
          </p:cNvPr>
          <p:cNvSpPr txBox="1"/>
          <p:nvPr/>
        </p:nvSpPr>
        <p:spPr>
          <a:xfrm>
            <a:off x="2123960" y="5741459"/>
            <a:ext cx="8153258" cy="646331"/>
          </a:xfrm>
          <a:prstGeom prst="rect">
            <a:avLst/>
          </a:prstGeom>
          <a:noFill/>
        </p:spPr>
        <p:txBody>
          <a:bodyPr wrap="none" rtlCol="0">
            <a:spAutoFit/>
          </a:bodyPr>
          <a:lstStyle/>
          <a:p>
            <a:pPr algn="ctr"/>
            <a:r>
              <a:rPr lang="nl-NL" dirty="0"/>
              <a:t>er zijn meer groene vakjes dan rode vakjes.</a:t>
            </a:r>
          </a:p>
          <a:p>
            <a:pPr algn="ctr"/>
            <a:r>
              <a:rPr lang="nl-NL" dirty="0"/>
              <a:t>aan de </a:t>
            </a:r>
            <a:r>
              <a:rPr lang="nl-NL" b="1" dirty="0"/>
              <a:t>percentages</a:t>
            </a:r>
            <a:r>
              <a:rPr lang="nl-NL" dirty="0"/>
              <a:t> kan je zien dat een </a:t>
            </a:r>
            <a:r>
              <a:rPr lang="nl-NL" b="1" dirty="0"/>
              <a:t>groter deel van de vakjes rood </a:t>
            </a:r>
            <a:r>
              <a:rPr lang="nl-NL" dirty="0"/>
              <a:t>zijn dan groen</a:t>
            </a:r>
          </a:p>
        </p:txBody>
      </p:sp>
      <p:sp>
        <p:nvSpPr>
          <p:cNvPr id="20" name="Titel 1">
            <a:extLst>
              <a:ext uri="{FF2B5EF4-FFF2-40B4-BE49-F238E27FC236}">
                <a16:creationId xmlns:a16="http://schemas.microsoft.com/office/drawing/2014/main" id="{C36ADC5B-8CF9-43AB-A201-8665D1074558}"/>
              </a:ext>
            </a:extLst>
          </p:cNvPr>
          <p:cNvSpPr>
            <a:spLocks noGrp="1"/>
          </p:cNvSpPr>
          <p:nvPr>
            <p:ph type="title"/>
          </p:nvPr>
        </p:nvSpPr>
        <p:spPr>
          <a:xfrm>
            <a:off x="-385622" y="-648507"/>
            <a:ext cx="1955115" cy="2026931"/>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A</a:t>
            </a:r>
          </a:p>
        </p:txBody>
      </p:sp>
    </p:spTree>
    <p:extLst>
      <p:ext uri="{BB962C8B-B14F-4D97-AF65-F5344CB8AC3E}">
        <p14:creationId xmlns:p14="http://schemas.microsoft.com/office/powerpoint/2010/main" val="1909652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8A7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98BB8F1B-394C-4C05-8A45-E10338FC6E14}"/>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A</a:t>
            </a:r>
            <a:br>
              <a:rPr lang="nl-NL" sz="2600" dirty="0">
                <a:solidFill>
                  <a:srgbClr val="FFFFFF"/>
                </a:solidFill>
              </a:rPr>
            </a:br>
            <a:r>
              <a:rPr lang="nl-NL" sz="2600" dirty="0">
                <a:solidFill>
                  <a:srgbClr val="FFFFFF"/>
                </a:solidFill>
              </a:rPr>
              <a:t>vervolg</a:t>
            </a:r>
          </a:p>
        </p:txBody>
      </p:sp>
      <p:pic>
        <p:nvPicPr>
          <p:cNvPr id="8" name="Tijdelijke aanduiding voor inhoud 4">
            <a:extLst>
              <a:ext uri="{FF2B5EF4-FFF2-40B4-BE49-F238E27FC236}">
                <a16:creationId xmlns:a16="http://schemas.microsoft.com/office/drawing/2014/main" id="{BA7B4C57-CC11-42C6-883D-AD8A7D7C6C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3964" y="1215766"/>
            <a:ext cx="8873700" cy="3660401"/>
          </a:xfrm>
          <a:prstGeom prst="rect">
            <a:avLst/>
          </a:prstGeom>
        </p:spPr>
      </p:pic>
    </p:spTree>
    <p:extLst>
      <p:ext uri="{BB962C8B-B14F-4D97-AF65-F5344CB8AC3E}">
        <p14:creationId xmlns:p14="http://schemas.microsoft.com/office/powerpoint/2010/main" val="3234297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2AD57F85-67A7-4FEC-A228-9A9D23A8A377}"/>
              </a:ext>
            </a:extLst>
          </p:cNvPr>
          <p:cNvSpPr txBox="1"/>
          <p:nvPr/>
        </p:nvSpPr>
        <p:spPr>
          <a:xfrm>
            <a:off x="1639384" y="3916905"/>
            <a:ext cx="3118546" cy="646331"/>
          </a:xfrm>
          <a:prstGeom prst="rect">
            <a:avLst/>
          </a:prstGeom>
          <a:noFill/>
        </p:spPr>
        <p:txBody>
          <a:bodyPr wrap="none" rtlCol="0">
            <a:spAutoFit/>
          </a:bodyPr>
          <a:lstStyle/>
          <a:p>
            <a:pPr algn="ctr"/>
            <a:r>
              <a:rPr lang="nl-NL" dirty="0"/>
              <a:t>26% van 100 vakjes berekenen:</a:t>
            </a:r>
          </a:p>
          <a:p>
            <a:pPr algn="ctr"/>
            <a:r>
              <a:rPr lang="nl-NL" dirty="0"/>
              <a:t>0,26 x 100 = 26</a:t>
            </a:r>
          </a:p>
        </p:txBody>
      </p:sp>
      <p:pic>
        <p:nvPicPr>
          <p:cNvPr id="7" name="Tijdelijke aanduiding voor inhoud 10" descr="Afbeelding met shoji, gebouw&#10;&#10;Automatisch gegenereerde beschrijving">
            <a:extLst>
              <a:ext uri="{FF2B5EF4-FFF2-40B4-BE49-F238E27FC236}">
                <a16:creationId xmlns:a16="http://schemas.microsoft.com/office/drawing/2014/main" id="{7B7BAE8A-0551-42B2-A288-F28A0FBA3E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5691" y="1849465"/>
            <a:ext cx="1845933" cy="1829811"/>
          </a:xfrm>
          <a:prstGeom prst="rect">
            <a:avLst/>
          </a:prstGeom>
        </p:spPr>
      </p:pic>
      <p:sp>
        <p:nvSpPr>
          <p:cNvPr id="16" name="Titel 1">
            <a:extLst>
              <a:ext uri="{FF2B5EF4-FFF2-40B4-BE49-F238E27FC236}">
                <a16:creationId xmlns:a16="http://schemas.microsoft.com/office/drawing/2014/main" id="{6D8573A9-2300-4663-BEF1-B51DBB96478F}"/>
              </a:ext>
            </a:extLst>
          </p:cNvPr>
          <p:cNvSpPr>
            <a:spLocks noGrp="1"/>
          </p:cNvSpPr>
          <p:nvPr>
            <p:ph type="title"/>
          </p:nvPr>
        </p:nvSpPr>
        <p:spPr>
          <a:xfrm>
            <a:off x="-317384" y="-613864"/>
            <a:ext cx="2105241" cy="2019584"/>
          </a:xfrm>
          <a:prstGeom prst="ellipse">
            <a:avLst/>
          </a:prstGeom>
          <a:solidFill>
            <a:srgbClr val="262626"/>
          </a:solidFill>
          <a:ln w="174625" cmpd="thinThick">
            <a:solidFill>
              <a:srgbClr val="262626"/>
            </a:solidFill>
          </a:ln>
        </p:spPr>
        <p:txBody>
          <a:bodyPr>
            <a:normAutofit/>
          </a:bodyPr>
          <a:lstStyle/>
          <a:p>
            <a:pPr algn="ctr"/>
            <a:r>
              <a:rPr lang="nl-NL" sz="2600" dirty="0">
                <a:solidFill>
                  <a:srgbClr val="FFFFFF"/>
                </a:solidFill>
              </a:rPr>
              <a:t>Theorie A</a:t>
            </a:r>
            <a:br>
              <a:rPr lang="nl-NL" sz="2600" dirty="0">
                <a:solidFill>
                  <a:srgbClr val="FFFFFF"/>
                </a:solidFill>
              </a:rPr>
            </a:br>
            <a:r>
              <a:rPr lang="nl-NL" sz="2600" dirty="0">
                <a:solidFill>
                  <a:srgbClr val="FFFFFF"/>
                </a:solidFill>
              </a:rPr>
              <a:t>vervolg</a:t>
            </a:r>
          </a:p>
        </p:txBody>
      </p:sp>
    </p:spTree>
    <p:extLst>
      <p:ext uri="{BB962C8B-B14F-4D97-AF65-F5344CB8AC3E}">
        <p14:creationId xmlns:p14="http://schemas.microsoft.com/office/powerpoint/2010/main" val="421149100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1818</TotalTime>
  <Words>1028</Words>
  <Application>Microsoft Macintosh PowerPoint</Application>
  <PresentationFormat>Breedbeeld</PresentationFormat>
  <Paragraphs>169</Paragraphs>
  <Slides>26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26</vt:i4>
      </vt:variant>
    </vt:vector>
  </HeadingPairs>
  <TitlesOfParts>
    <vt:vector size="30" baseType="lpstr">
      <vt:lpstr>Arial</vt:lpstr>
      <vt:lpstr>Calibri</vt:lpstr>
      <vt:lpstr>Calibri Light</vt:lpstr>
      <vt:lpstr>Kantoorthema</vt:lpstr>
      <vt:lpstr>Procenten 1 havo/vwo  </vt:lpstr>
      <vt:lpstr>1. Herhaling van de lesstof</vt:lpstr>
      <vt:lpstr>PowerPoint-presentatie</vt:lpstr>
      <vt:lpstr>Theorie A</vt:lpstr>
      <vt:lpstr>Theorie A</vt:lpstr>
      <vt:lpstr>Theorie A</vt:lpstr>
      <vt:lpstr>Theorie A</vt:lpstr>
      <vt:lpstr>Theorie A vervolg</vt:lpstr>
      <vt:lpstr>Theorie A vervolg</vt:lpstr>
      <vt:lpstr>Theorie A vervolg</vt:lpstr>
      <vt:lpstr>Theorie A vervolg</vt:lpstr>
      <vt:lpstr>Theorie B</vt:lpstr>
      <vt:lpstr>Theorie B</vt:lpstr>
      <vt:lpstr>Theorie B</vt:lpstr>
      <vt:lpstr>Theorie B</vt:lpstr>
      <vt:lpstr>2. Didactiek: de rol van het schoolboek</vt:lpstr>
      <vt:lpstr>PowerPoint-presentatie</vt:lpstr>
      <vt:lpstr>Keep It Simple Stupid - KISS </vt:lpstr>
      <vt:lpstr>PowerPoint-presentatie</vt:lpstr>
      <vt:lpstr>PowerPoint-presentatie</vt:lpstr>
      <vt:lpstr>PowerPoint-presentatie</vt:lpstr>
      <vt:lpstr>3. (mis-) Concepten</vt:lpstr>
      <vt:lpstr>Keep It Simple ?</vt:lpstr>
      <vt:lpstr>Keep It Simple ?</vt:lpstr>
      <vt:lpstr>De 100% in dit boek</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Procenten 1 havo/vwo  </dc:title>
  <dc:creator>Marjon Bohre</dc:creator>
  <cp:lastModifiedBy>Microsoft Office User</cp:lastModifiedBy>
  <cp:revision>12</cp:revision>
  <dcterms:created xsi:type="dcterms:W3CDTF">2018-11-21T14:34:09Z</dcterms:created>
  <dcterms:modified xsi:type="dcterms:W3CDTF">2018-11-24T16:33:53Z</dcterms:modified>
</cp:coreProperties>
</file>